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126"/>
  </p:notesMasterIdLst>
  <p:sldIdLst>
    <p:sldId id="391" r:id="rId2"/>
    <p:sldId id="397" r:id="rId3"/>
    <p:sldId id="398" r:id="rId4"/>
    <p:sldId id="394" r:id="rId5"/>
    <p:sldId id="395" r:id="rId6"/>
    <p:sldId id="396" r:id="rId7"/>
    <p:sldId id="410" r:id="rId8"/>
    <p:sldId id="336" r:id="rId9"/>
    <p:sldId id="388" r:id="rId10"/>
    <p:sldId id="390" r:id="rId11"/>
    <p:sldId id="258" r:id="rId12"/>
    <p:sldId id="399" r:id="rId13"/>
    <p:sldId id="400" r:id="rId14"/>
    <p:sldId id="321" r:id="rId15"/>
    <p:sldId id="270" r:id="rId16"/>
    <p:sldId id="287" r:id="rId17"/>
    <p:sldId id="351" r:id="rId18"/>
    <p:sldId id="375" r:id="rId19"/>
    <p:sldId id="376" r:id="rId20"/>
    <p:sldId id="418" r:id="rId21"/>
    <p:sldId id="419" r:id="rId22"/>
    <p:sldId id="420" r:id="rId23"/>
    <p:sldId id="257" r:id="rId24"/>
    <p:sldId id="352" r:id="rId25"/>
    <p:sldId id="353" r:id="rId26"/>
    <p:sldId id="355" r:id="rId27"/>
    <p:sldId id="271" r:id="rId28"/>
    <p:sldId id="272" r:id="rId29"/>
    <p:sldId id="274" r:id="rId30"/>
    <p:sldId id="322" r:id="rId31"/>
    <p:sldId id="275" r:id="rId32"/>
    <p:sldId id="277" r:id="rId33"/>
    <p:sldId id="401" r:id="rId34"/>
    <p:sldId id="278" r:id="rId35"/>
    <p:sldId id="323" r:id="rId36"/>
    <p:sldId id="324" r:id="rId37"/>
    <p:sldId id="402" r:id="rId38"/>
    <p:sldId id="412" r:id="rId39"/>
    <p:sldId id="276" r:id="rId40"/>
    <p:sldId id="279" r:id="rId41"/>
    <p:sldId id="280" r:id="rId42"/>
    <p:sldId id="281" r:id="rId43"/>
    <p:sldId id="282" r:id="rId44"/>
    <p:sldId id="404" r:id="rId45"/>
    <p:sldId id="413" r:id="rId46"/>
    <p:sldId id="283" r:id="rId47"/>
    <p:sldId id="284" r:id="rId48"/>
    <p:sldId id="285" r:id="rId49"/>
    <p:sldId id="286" r:id="rId50"/>
    <p:sldId id="373" r:id="rId51"/>
    <p:sldId id="405" r:id="rId52"/>
    <p:sldId id="294" r:id="rId53"/>
    <p:sldId id="295" r:id="rId54"/>
    <p:sldId id="299" r:id="rId55"/>
    <p:sldId id="301" r:id="rId56"/>
    <p:sldId id="302" r:id="rId57"/>
    <p:sldId id="300" r:id="rId58"/>
    <p:sldId id="359" r:id="rId59"/>
    <p:sldId id="360" r:id="rId60"/>
    <p:sldId id="406" r:id="rId61"/>
    <p:sldId id="296" r:id="rId62"/>
    <p:sldId id="416" r:id="rId63"/>
    <p:sldId id="417" r:id="rId64"/>
    <p:sldId id="415" r:id="rId65"/>
    <p:sldId id="378" r:id="rId66"/>
    <p:sldId id="379" r:id="rId67"/>
    <p:sldId id="381" r:id="rId68"/>
    <p:sldId id="337" r:id="rId69"/>
    <p:sldId id="288" r:id="rId70"/>
    <p:sldId id="407" r:id="rId71"/>
    <p:sldId id="377" r:id="rId72"/>
    <p:sldId id="361" r:id="rId73"/>
    <p:sldId id="291" r:id="rId74"/>
    <p:sldId id="260" r:id="rId75"/>
    <p:sldId id="259" r:id="rId76"/>
    <p:sldId id="261" r:id="rId77"/>
    <p:sldId id="382" r:id="rId78"/>
    <p:sldId id="383" r:id="rId79"/>
    <p:sldId id="384" r:id="rId80"/>
    <p:sldId id="385" r:id="rId81"/>
    <p:sldId id="303" r:id="rId82"/>
    <p:sldId id="304" r:id="rId83"/>
    <p:sldId id="408" r:id="rId84"/>
    <p:sldId id="409" r:id="rId85"/>
    <p:sldId id="387" r:id="rId86"/>
    <p:sldId id="386" r:id="rId87"/>
    <p:sldId id="307" r:id="rId88"/>
    <p:sldId id="362" r:id="rId89"/>
    <p:sldId id="363" r:id="rId90"/>
    <p:sldId id="338" r:id="rId91"/>
    <p:sldId id="340" r:id="rId92"/>
    <p:sldId id="308" r:id="rId93"/>
    <p:sldId id="325" r:id="rId94"/>
    <p:sldId id="339" r:id="rId95"/>
    <p:sldId id="344" r:id="rId96"/>
    <p:sldId id="341" r:id="rId97"/>
    <p:sldId id="342" r:id="rId98"/>
    <p:sldId id="345" r:id="rId99"/>
    <p:sldId id="326" r:id="rId100"/>
    <p:sldId id="327" r:id="rId101"/>
    <p:sldId id="328" r:id="rId102"/>
    <p:sldId id="329" r:id="rId103"/>
    <p:sldId id="330" r:id="rId104"/>
    <p:sldId id="331" r:id="rId105"/>
    <p:sldId id="332" r:id="rId106"/>
    <p:sldId id="333" r:id="rId107"/>
    <p:sldId id="346" r:id="rId108"/>
    <p:sldId id="334" r:id="rId109"/>
    <p:sldId id="347" r:id="rId110"/>
    <p:sldId id="335" r:id="rId111"/>
    <p:sldId id="348" r:id="rId112"/>
    <p:sldId id="309" r:id="rId113"/>
    <p:sldId id="313" r:id="rId114"/>
    <p:sldId id="310" r:id="rId115"/>
    <p:sldId id="314" r:id="rId116"/>
    <p:sldId id="315" r:id="rId117"/>
    <p:sldId id="316" r:id="rId118"/>
    <p:sldId id="317" r:id="rId119"/>
    <p:sldId id="318" r:id="rId120"/>
    <p:sldId id="319" r:id="rId121"/>
    <p:sldId id="320" r:id="rId122"/>
    <p:sldId id="349" r:id="rId123"/>
    <p:sldId id="350" r:id="rId124"/>
    <p:sldId id="364"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64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6CF91A-9D88-4A51-B7D1-2D65AADE44B2}" type="doc">
      <dgm:prSet loTypeId="urn:microsoft.com/office/officeart/2011/layout/CircleProcess" loCatId="officeonline" qsTypeId="urn:microsoft.com/office/officeart/2005/8/quickstyle/simple1" qsCatId="simple" csTypeId="urn:microsoft.com/office/officeart/2005/8/colors/accent1_2" csCatId="accent1" phldr="1"/>
      <dgm:spPr/>
      <dgm:t>
        <a:bodyPr/>
        <a:lstStyle/>
        <a:p>
          <a:endParaRPr lang="en-US"/>
        </a:p>
      </dgm:t>
    </dgm:pt>
    <dgm:pt modelId="{43AA0EDA-91A3-4CDF-BBFB-509D04193CD4}">
      <dgm:prSet phldrT="[Text]" custT="1"/>
      <dgm:spPr/>
      <dgm:t>
        <a:bodyPr/>
        <a:lstStyle/>
        <a:p>
          <a:r>
            <a:rPr lang="en-US" sz="3200" dirty="0" smtClean="0">
              <a:latin typeface="Franklin Gothic Medium Cond" panose="020B0606030402020204" pitchFamily="34" charset="0"/>
              <a:ea typeface="Adobe Gothic Std B" panose="020B0800000000000000" pitchFamily="34" charset="-128"/>
            </a:rPr>
            <a:t>Bank Rate 8.75</a:t>
          </a:r>
          <a:endParaRPr lang="en-US" sz="3200" dirty="0">
            <a:latin typeface="Franklin Gothic Medium Cond" panose="020B0606030402020204" pitchFamily="34" charset="0"/>
            <a:ea typeface="Adobe Gothic Std B" panose="020B0800000000000000" pitchFamily="34" charset="-128"/>
          </a:endParaRPr>
        </a:p>
      </dgm:t>
    </dgm:pt>
    <dgm:pt modelId="{D67E86F2-DA92-49A0-814B-45B038E3717C}" type="parTrans" cxnId="{AE1FB465-7CE0-496D-A700-AA2CB1F0DE42}">
      <dgm:prSet/>
      <dgm:spPr/>
      <dgm:t>
        <a:bodyPr/>
        <a:lstStyle/>
        <a:p>
          <a:endParaRPr lang="en-US" sz="2000">
            <a:latin typeface="Adobe Gothic Std B" panose="020B0800000000000000" pitchFamily="34" charset="-128"/>
            <a:ea typeface="Adobe Gothic Std B" panose="020B0800000000000000" pitchFamily="34" charset="-128"/>
          </a:endParaRPr>
        </a:p>
      </dgm:t>
    </dgm:pt>
    <dgm:pt modelId="{670A956B-17DF-4572-A72B-BBEA66D15AB5}" type="sibTrans" cxnId="{AE1FB465-7CE0-496D-A700-AA2CB1F0DE42}">
      <dgm:prSet/>
      <dgm:spPr/>
      <dgm:t>
        <a:bodyPr/>
        <a:lstStyle/>
        <a:p>
          <a:endParaRPr lang="en-US" sz="2000">
            <a:latin typeface="Adobe Gothic Std B" panose="020B0800000000000000" pitchFamily="34" charset="-128"/>
            <a:ea typeface="Adobe Gothic Std B" panose="020B0800000000000000" pitchFamily="34" charset="-128"/>
          </a:endParaRPr>
        </a:p>
      </dgm:t>
    </dgm:pt>
    <dgm:pt modelId="{59D59764-FFFB-4FFD-9327-412B03C34D9D}">
      <dgm:prSet phldrT="[Text]" custT="1"/>
      <dgm:spPr/>
      <dgm:t>
        <a:bodyPr/>
        <a:lstStyle/>
        <a:p>
          <a:r>
            <a:rPr lang="en-US" sz="3200" dirty="0" smtClean="0">
              <a:latin typeface="Franklin Gothic Medium Cond" panose="020B0606030402020204" pitchFamily="34" charset="0"/>
              <a:ea typeface="Adobe Gothic Std B" panose="020B0800000000000000" pitchFamily="34" charset="-128"/>
            </a:rPr>
            <a:t>MSF</a:t>
          </a:r>
        </a:p>
        <a:p>
          <a:r>
            <a:rPr lang="en-US" sz="3200" dirty="0" smtClean="0">
              <a:latin typeface="Franklin Gothic Medium Cond" panose="020B0606030402020204" pitchFamily="34" charset="0"/>
              <a:ea typeface="Adobe Gothic Std B" panose="020B0800000000000000" pitchFamily="34" charset="-128"/>
            </a:rPr>
            <a:t>8.75</a:t>
          </a:r>
          <a:endParaRPr lang="en-US" sz="3200" dirty="0">
            <a:latin typeface="Franklin Gothic Medium Cond" panose="020B0606030402020204" pitchFamily="34" charset="0"/>
            <a:ea typeface="Adobe Gothic Std B" panose="020B0800000000000000" pitchFamily="34" charset="-128"/>
          </a:endParaRPr>
        </a:p>
      </dgm:t>
    </dgm:pt>
    <dgm:pt modelId="{D7A3BEF1-5534-447F-B555-12A8BCF67134}" type="parTrans" cxnId="{F87FE3E0-C668-4EAF-81BB-25E719E51863}">
      <dgm:prSet/>
      <dgm:spPr/>
      <dgm:t>
        <a:bodyPr/>
        <a:lstStyle/>
        <a:p>
          <a:endParaRPr lang="en-US" sz="2000">
            <a:latin typeface="Adobe Gothic Std B" panose="020B0800000000000000" pitchFamily="34" charset="-128"/>
            <a:ea typeface="Adobe Gothic Std B" panose="020B0800000000000000" pitchFamily="34" charset="-128"/>
          </a:endParaRPr>
        </a:p>
      </dgm:t>
    </dgm:pt>
    <dgm:pt modelId="{0F07BD35-BC66-4388-93FF-5B8C7409E7CC}" type="sibTrans" cxnId="{F87FE3E0-C668-4EAF-81BB-25E719E51863}">
      <dgm:prSet/>
      <dgm:spPr/>
      <dgm:t>
        <a:bodyPr/>
        <a:lstStyle/>
        <a:p>
          <a:endParaRPr lang="en-US" sz="2000">
            <a:latin typeface="Adobe Gothic Std B" panose="020B0800000000000000" pitchFamily="34" charset="-128"/>
            <a:ea typeface="Adobe Gothic Std B" panose="020B0800000000000000" pitchFamily="34" charset="-128"/>
          </a:endParaRPr>
        </a:p>
      </dgm:t>
    </dgm:pt>
    <dgm:pt modelId="{63C6FC56-0DD3-4D08-B9BB-BA35A1A075E3}">
      <dgm:prSet phldrT="[Text]" custT="1"/>
      <dgm:spPr/>
      <dgm:t>
        <a:bodyPr/>
        <a:lstStyle/>
        <a:p>
          <a:r>
            <a:rPr lang="en-US" sz="3200" dirty="0" smtClean="0">
              <a:latin typeface="Franklin Gothic Medium Cond" panose="020B0606030402020204" pitchFamily="34" charset="0"/>
              <a:ea typeface="Adobe Gothic Std B" panose="020B0800000000000000" pitchFamily="34" charset="-128"/>
            </a:rPr>
            <a:t>Repo 7.75</a:t>
          </a:r>
          <a:endParaRPr lang="en-US" sz="3200" dirty="0">
            <a:latin typeface="Franklin Gothic Medium Cond" panose="020B0606030402020204" pitchFamily="34" charset="0"/>
            <a:ea typeface="Adobe Gothic Std B" panose="020B0800000000000000" pitchFamily="34" charset="-128"/>
          </a:endParaRPr>
        </a:p>
      </dgm:t>
    </dgm:pt>
    <dgm:pt modelId="{CE41EEEB-262D-42BF-AD7F-2D97F2306DE2}" type="parTrans" cxnId="{92F6F1EB-5299-4D52-A1D7-A1E8A6370059}">
      <dgm:prSet/>
      <dgm:spPr/>
      <dgm:t>
        <a:bodyPr/>
        <a:lstStyle/>
        <a:p>
          <a:endParaRPr lang="en-US" sz="2000">
            <a:latin typeface="Adobe Gothic Std B" panose="020B0800000000000000" pitchFamily="34" charset="-128"/>
            <a:ea typeface="Adobe Gothic Std B" panose="020B0800000000000000" pitchFamily="34" charset="-128"/>
          </a:endParaRPr>
        </a:p>
      </dgm:t>
    </dgm:pt>
    <dgm:pt modelId="{26D1728D-B636-41C0-955B-E10A7DE79ED8}" type="sibTrans" cxnId="{92F6F1EB-5299-4D52-A1D7-A1E8A6370059}">
      <dgm:prSet/>
      <dgm:spPr/>
      <dgm:t>
        <a:bodyPr/>
        <a:lstStyle/>
        <a:p>
          <a:endParaRPr lang="en-US" sz="2000">
            <a:latin typeface="Adobe Gothic Std B" panose="020B0800000000000000" pitchFamily="34" charset="-128"/>
            <a:ea typeface="Adobe Gothic Std B" panose="020B0800000000000000" pitchFamily="34" charset="-128"/>
          </a:endParaRPr>
        </a:p>
      </dgm:t>
    </dgm:pt>
    <dgm:pt modelId="{9B81DB5F-CFF5-432C-B5DC-A8C1052D9687}">
      <dgm:prSet phldrT="[Text]" custT="1"/>
      <dgm:spPr/>
      <dgm:t>
        <a:bodyPr/>
        <a:lstStyle/>
        <a:p>
          <a:r>
            <a:rPr lang="en-US" sz="3200" dirty="0" smtClean="0">
              <a:latin typeface="Franklin Gothic Medium Cond" panose="020B0606030402020204" pitchFamily="34" charset="0"/>
              <a:ea typeface="Adobe Gothic Std B" panose="020B0800000000000000" pitchFamily="34" charset="-128"/>
            </a:rPr>
            <a:t>RR 6.75</a:t>
          </a:r>
          <a:endParaRPr lang="en-US" sz="3200" dirty="0">
            <a:latin typeface="Franklin Gothic Medium Cond" panose="020B0606030402020204" pitchFamily="34" charset="0"/>
            <a:ea typeface="Adobe Gothic Std B" panose="020B0800000000000000" pitchFamily="34" charset="-128"/>
          </a:endParaRPr>
        </a:p>
      </dgm:t>
    </dgm:pt>
    <dgm:pt modelId="{98BB6225-348E-4328-9954-4669713CE20B}" type="parTrans" cxnId="{5DBB85C3-7F31-4E73-8AFC-A879E85D12ED}">
      <dgm:prSet/>
      <dgm:spPr/>
      <dgm:t>
        <a:bodyPr/>
        <a:lstStyle/>
        <a:p>
          <a:endParaRPr lang="en-US" sz="2000">
            <a:latin typeface="Adobe Gothic Std B" panose="020B0800000000000000" pitchFamily="34" charset="-128"/>
            <a:ea typeface="Adobe Gothic Std B" panose="020B0800000000000000" pitchFamily="34" charset="-128"/>
          </a:endParaRPr>
        </a:p>
      </dgm:t>
    </dgm:pt>
    <dgm:pt modelId="{6A1039FE-45E5-41DC-A672-787001DC5658}" type="sibTrans" cxnId="{5DBB85C3-7F31-4E73-8AFC-A879E85D12ED}">
      <dgm:prSet/>
      <dgm:spPr/>
      <dgm:t>
        <a:bodyPr/>
        <a:lstStyle/>
        <a:p>
          <a:endParaRPr lang="en-US" sz="2000">
            <a:latin typeface="Adobe Gothic Std B" panose="020B0800000000000000" pitchFamily="34" charset="-128"/>
            <a:ea typeface="Adobe Gothic Std B" panose="020B0800000000000000" pitchFamily="34" charset="-128"/>
          </a:endParaRPr>
        </a:p>
      </dgm:t>
    </dgm:pt>
    <dgm:pt modelId="{79A8D5AF-D0EE-4EEB-9D04-4B277F1BC6D6}">
      <dgm:prSet phldrT="[Text]" custT="1"/>
      <dgm:spPr/>
      <dgm:t>
        <a:bodyPr/>
        <a:lstStyle/>
        <a:p>
          <a:r>
            <a:rPr lang="en-US" sz="3200" dirty="0" smtClean="0">
              <a:latin typeface="Franklin Gothic Medium Cond" panose="020B0606030402020204" pitchFamily="34" charset="0"/>
              <a:ea typeface="Adobe Gothic Std B" panose="020B0800000000000000" pitchFamily="34" charset="-128"/>
            </a:rPr>
            <a:t>SLR 21.5</a:t>
          </a:r>
          <a:endParaRPr lang="en-US" sz="3200" dirty="0">
            <a:latin typeface="Franklin Gothic Medium Cond" panose="020B0606030402020204" pitchFamily="34" charset="0"/>
            <a:ea typeface="Adobe Gothic Std B" panose="020B0800000000000000" pitchFamily="34" charset="-128"/>
          </a:endParaRPr>
        </a:p>
      </dgm:t>
    </dgm:pt>
    <dgm:pt modelId="{97834DBA-0D5D-4351-ACFB-A48D06317E95}" type="parTrans" cxnId="{5DA969A8-6836-4A0C-AC53-F4F01DEBA119}">
      <dgm:prSet/>
      <dgm:spPr/>
      <dgm:t>
        <a:bodyPr/>
        <a:lstStyle/>
        <a:p>
          <a:endParaRPr lang="en-US" sz="2000">
            <a:latin typeface="Adobe Gothic Std B" panose="020B0800000000000000" pitchFamily="34" charset="-128"/>
            <a:ea typeface="Adobe Gothic Std B" panose="020B0800000000000000" pitchFamily="34" charset="-128"/>
          </a:endParaRPr>
        </a:p>
      </dgm:t>
    </dgm:pt>
    <dgm:pt modelId="{0F944E7A-C150-4A6B-900A-62B084713896}" type="sibTrans" cxnId="{5DA969A8-6836-4A0C-AC53-F4F01DEBA119}">
      <dgm:prSet/>
      <dgm:spPr/>
      <dgm:t>
        <a:bodyPr/>
        <a:lstStyle/>
        <a:p>
          <a:endParaRPr lang="en-US" sz="2000">
            <a:latin typeface="Adobe Gothic Std B" panose="020B0800000000000000" pitchFamily="34" charset="-128"/>
            <a:ea typeface="Adobe Gothic Std B" panose="020B0800000000000000" pitchFamily="34" charset="-128"/>
          </a:endParaRPr>
        </a:p>
      </dgm:t>
    </dgm:pt>
    <dgm:pt modelId="{BB643CDE-259F-468B-BB10-90977EE76310}">
      <dgm:prSet phldrT="[Text]" custT="1"/>
      <dgm:spPr/>
      <dgm:t>
        <a:bodyPr/>
        <a:lstStyle/>
        <a:p>
          <a:r>
            <a:rPr lang="en-US" sz="3200" dirty="0" smtClean="0">
              <a:latin typeface="Franklin Gothic Medium Cond" panose="020B0606030402020204" pitchFamily="34" charset="0"/>
              <a:ea typeface="Adobe Gothic Std B" panose="020B0800000000000000" pitchFamily="34" charset="-128"/>
            </a:rPr>
            <a:t>CRR 4%</a:t>
          </a:r>
          <a:endParaRPr lang="en-US" sz="3200" dirty="0">
            <a:latin typeface="Franklin Gothic Medium Cond" panose="020B0606030402020204" pitchFamily="34" charset="0"/>
            <a:ea typeface="Adobe Gothic Std B" panose="020B0800000000000000" pitchFamily="34" charset="-128"/>
          </a:endParaRPr>
        </a:p>
      </dgm:t>
    </dgm:pt>
    <dgm:pt modelId="{2310D68C-5BE1-4E37-A6B9-54280DFA1F9C}" type="parTrans" cxnId="{2247A9C7-C883-4C62-8C31-123E1E80D535}">
      <dgm:prSet/>
      <dgm:spPr/>
      <dgm:t>
        <a:bodyPr/>
        <a:lstStyle/>
        <a:p>
          <a:endParaRPr lang="en-US" sz="2000">
            <a:latin typeface="Adobe Gothic Std B" panose="020B0800000000000000" pitchFamily="34" charset="-128"/>
            <a:ea typeface="Adobe Gothic Std B" panose="020B0800000000000000" pitchFamily="34" charset="-128"/>
          </a:endParaRPr>
        </a:p>
      </dgm:t>
    </dgm:pt>
    <dgm:pt modelId="{F6F1D413-473E-4BC1-B18A-1EC376EC7E1A}" type="sibTrans" cxnId="{2247A9C7-C883-4C62-8C31-123E1E80D535}">
      <dgm:prSet/>
      <dgm:spPr/>
      <dgm:t>
        <a:bodyPr/>
        <a:lstStyle/>
        <a:p>
          <a:endParaRPr lang="en-US" sz="2000">
            <a:latin typeface="Adobe Gothic Std B" panose="020B0800000000000000" pitchFamily="34" charset="-128"/>
            <a:ea typeface="Adobe Gothic Std B" panose="020B0800000000000000" pitchFamily="34" charset="-128"/>
          </a:endParaRPr>
        </a:p>
      </dgm:t>
    </dgm:pt>
    <dgm:pt modelId="{D1C6B2B0-EBC9-4BDE-BFF4-81B13201EA88}" type="pres">
      <dgm:prSet presAssocID="{D96CF91A-9D88-4A51-B7D1-2D65AADE44B2}" presName="Name0" presStyleCnt="0">
        <dgm:presLayoutVars>
          <dgm:chMax val="11"/>
          <dgm:chPref val="11"/>
          <dgm:dir/>
          <dgm:resizeHandles/>
        </dgm:presLayoutVars>
      </dgm:prSet>
      <dgm:spPr/>
      <dgm:t>
        <a:bodyPr/>
        <a:lstStyle/>
        <a:p>
          <a:endParaRPr lang="en-US"/>
        </a:p>
      </dgm:t>
    </dgm:pt>
    <dgm:pt modelId="{7D7736B8-384C-4AD9-9869-39A6DB7890D2}" type="pres">
      <dgm:prSet presAssocID="{BB643CDE-259F-468B-BB10-90977EE76310}" presName="Accent6" presStyleCnt="0"/>
      <dgm:spPr/>
    </dgm:pt>
    <dgm:pt modelId="{739F4B23-5577-4283-AB49-BA906EF7BE1B}" type="pres">
      <dgm:prSet presAssocID="{BB643CDE-259F-468B-BB10-90977EE76310}" presName="Accent" presStyleLbl="node1" presStyleIdx="0" presStyleCnt="6"/>
      <dgm:spPr/>
    </dgm:pt>
    <dgm:pt modelId="{42CE33B8-C9E6-414B-9F99-28A2AAAD4B10}" type="pres">
      <dgm:prSet presAssocID="{BB643CDE-259F-468B-BB10-90977EE76310}" presName="ParentBackground6" presStyleCnt="0"/>
      <dgm:spPr/>
    </dgm:pt>
    <dgm:pt modelId="{7FB9C56F-0922-48F1-824D-302CE648DB91}" type="pres">
      <dgm:prSet presAssocID="{BB643CDE-259F-468B-BB10-90977EE76310}" presName="ParentBackground" presStyleLbl="fgAcc1" presStyleIdx="0" presStyleCnt="6"/>
      <dgm:spPr/>
      <dgm:t>
        <a:bodyPr/>
        <a:lstStyle/>
        <a:p>
          <a:endParaRPr lang="en-US"/>
        </a:p>
      </dgm:t>
    </dgm:pt>
    <dgm:pt modelId="{01C98B0D-C8E3-4795-9294-6C79E7696B6B}" type="pres">
      <dgm:prSet presAssocID="{BB643CDE-259F-468B-BB10-90977EE76310}" presName="Parent6" presStyleLbl="revTx" presStyleIdx="0" presStyleCnt="0">
        <dgm:presLayoutVars>
          <dgm:chMax val="1"/>
          <dgm:chPref val="1"/>
          <dgm:bulletEnabled val="1"/>
        </dgm:presLayoutVars>
      </dgm:prSet>
      <dgm:spPr/>
      <dgm:t>
        <a:bodyPr/>
        <a:lstStyle/>
        <a:p>
          <a:endParaRPr lang="en-US"/>
        </a:p>
      </dgm:t>
    </dgm:pt>
    <dgm:pt modelId="{A484DE20-3067-4341-B646-E01552DEF161}" type="pres">
      <dgm:prSet presAssocID="{79A8D5AF-D0EE-4EEB-9D04-4B277F1BC6D6}" presName="Accent5" presStyleCnt="0"/>
      <dgm:spPr/>
    </dgm:pt>
    <dgm:pt modelId="{B2FC38E8-B664-417C-9BE1-D6814550300D}" type="pres">
      <dgm:prSet presAssocID="{79A8D5AF-D0EE-4EEB-9D04-4B277F1BC6D6}" presName="Accent" presStyleLbl="node1" presStyleIdx="1" presStyleCnt="6"/>
      <dgm:spPr/>
    </dgm:pt>
    <dgm:pt modelId="{B8DEE428-C3F2-4BC4-838F-AC36E0DB3674}" type="pres">
      <dgm:prSet presAssocID="{79A8D5AF-D0EE-4EEB-9D04-4B277F1BC6D6}" presName="ParentBackground5" presStyleCnt="0"/>
      <dgm:spPr/>
    </dgm:pt>
    <dgm:pt modelId="{D630E86A-10EE-44E5-8F40-69742C247B38}" type="pres">
      <dgm:prSet presAssocID="{79A8D5AF-D0EE-4EEB-9D04-4B277F1BC6D6}" presName="ParentBackground" presStyleLbl="fgAcc1" presStyleIdx="1" presStyleCnt="6"/>
      <dgm:spPr/>
      <dgm:t>
        <a:bodyPr/>
        <a:lstStyle/>
        <a:p>
          <a:endParaRPr lang="en-US"/>
        </a:p>
      </dgm:t>
    </dgm:pt>
    <dgm:pt modelId="{D98143E3-D86A-4B4A-8607-B5D0528513FE}" type="pres">
      <dgm:prSet presAssocID="{79A8D5AF-D0EE-4EEB-9D04-4B277F1BC6D6}" presName="Parent5" presStyleLbl="revTx" presStyleIdx="0" presStyleCnt="0">
        <dgm:presLayoutVars>
          <dgm:chMax val="1"/>
          <dgm:chPref val="1"/>
          <dgm:bulletEnabled val="1"/>
        </dgm:presLayoutVars>
      </dgm:prSet>
      <dgm:spPr/>
      <dgm:t>
        <a:bodyPr/>
        <a:lstStyle/>
        <a:p>
          <a:endParaRPr lang="en-US"/>
        </a:p>
      </dgm:t>
    </dgm:pt>
    <dgm:pt modelId="{AC19EB93-E661-4A0C-8AAA-C9B76EDA8340}" type="pres">
      <dgm:prSet presAssocID="{9B81DB5F-CFF5-432C-B5DC-A8C1052D9687}" presName="Accent4" presStyleCnt="0"/>
      <dgm:spPr/>
    </dgm:pt>
    <dgm:pt modelId="{1907A89E-AFE5-49AE-A45C-D5D0862C8901}" type="pres">
      <dgm:prSet presAssocID="{9B81DB5F-CFF5-432C-B5DC-A8C1052D9687}" presName="Accent" presStyleLbl="node1" presStyleIdx="2" presStyleCnt="6"/>
      <dgm:spPr/>
    </dgm:pt>
    <dgm:pt modelId="{715497F3-605C-454F-997A-810CA30AA420}" type="pres">
      <dgm:prSet presAssocID="{9B81DB5F-CFF5-432C-B5DC-A8C1052D9687}" presName="ParentBackground4" presStyleCnt="0"/>
      <dgm:spPr/>
    </dgm:pt>
    <dgm:pt modelId="{2C8B058B-15FC-4080-A5DD-F7A6D3984013}" type="pres">
      <dgm:prSet presAssocID="{9B81DB5F-CFF5-432C-B5DC-A8C1052D9687}" presName="ParentBackground" presStyleLbl="fgAcc1" presStyleIdx="2" presStyleCnt="6"/>
      <dgm:spPr/>
      <dgm:t>
        <a:bodyPr/>
        <a:lstStyle/>
        <a:p>
          <a:endParaRPr lang="en-US"/>
        </a:p>
      </dgm:t>
    </dgm:pt>
    <dgm:pt modelId="{7947ED48-50E9-4869-AF32-547499351BC8}" type="pres">
      <dgm:prSet presAssocID="{9B81DB5F-CFF5-432C-B5DC-A8C1052D9687}" presName="Parent4" presStyleLbl="revTx" presStyleIdx="0" presStyleCnt="0">
        <dgm:presLayoutVars>
          <dgm:chMax val="1"/>
          <dgm:chPref val="1"/>
          <dgm:bulletEnabled val="1"/>
        </dgm:presLayoutVars>
      </dgm:prSet>
      <dgm:spPr/>
      <dgm:t>
        <a:bodyPr/>
        <a:lstStyle/>
        <a:p>
          <a:endParaRPr lang="en-US"/>
        </a:p>
      </dgm:t>
    </dgm:pt>
    <dgm:pt modelId="{CE814DFA-025E-45EA-944A-270D282AA933}" type="pres">
      <dgm:prSet presAssocID="{63C6FC56-0DD3-4D08-B9BB-BA35A1A075E3}" presName="Accent3" presStyleCnt="0"/>
      <dgm:spPr/>
    </dgm:pt>
    <dgm:pt modelId="{D9474214-88EB-40A1-9161-4693AE21AA48}" type="pres">
      <dgm:prSet presAssocID="{63C6FC56-0DD3-4D08-B9BB-BA35A1A075E3}" presName="Accent" presStyleLbl="node1" presStyleIdx="3" presStyleCnt="6"/>
      <dgm:spPr/>
    </dgm:pt>
    <dgm:pt modelId="{D14B2E47-B977-4783-9251-BA843115F2BB}" type="pres">
      <dgm:prSet presAssocID="{63C6FC56-0DD3-4D08-B9BB-BA35A1A075E3}" presName="ParentBackground3" presStyleCnt="0"/>
      <dgm:spPr/>
    </dgm:pt>
    <dgm:pt modelId="{264F0D10-6745-49CB-BF27-65D5F304B6F8}" type="pres">
      <dgm:prSet presAssocID="{63C6FC56-0DD3-4D08-B9BB-BA35A1A075E3}" presName="ParentBackground" presStyleLbl="fgAcc1" presStyleIdx="3" presStyleCnt="6"/>
      <dgm:spPr/>
      <dgm:t>
        <a:bodyPr/>
        <a:lstStyle/>
        <a:p>
          <a:endParaRPr lang="en-US"/>
        </a:p>
      </dgm:t>
    </dgm:pt>
    <dgm:pt modelId="{3B8A81C8-5FDE-4F39-8799-D13212A55CB9}" type="pres">
      <dgm:prSet presAssocID="{63C6FC56-0DD3-4D08-B9BB-BA35A1A075E3}" presName="Parent3" presStyleLbl="revTx" presStyleIdx="0" presStyleCnt="0">
        <dgm:presLayoutVars>
          <dgm:chMax val="1"/>
          <dgm:chPref val="1"/>
          <dgm:bulletEnabled val="1"/>
        </dgm:presLayoutVars>
      </dgm:prSet>
      <dgm:spPr/>
      <dgm:t>
        <a:bodyPr/>
        <a:lstStyle/>
        <a:p>
          <a:endParaRPr lang="en-US"/>
        </a:p>
      </dgm:t>
    </dgm:pt>
    <dgm:pt modelId="{2F4BD139-EF6C-4252-8FAD-185F326A02C6}" type="pres">
      <dgm:prSet presAssocID="{59D59764-FFFB-4FFD-9327-412B03C34D9D}" presName="Accent2" presStyleCnt="0"/>
      <dgm:spPr/>
    </dgm:pt>
    <dgm:pt modelId="{C86F5089-5E77-4770-AF8F-0470AE2F91D5}" type="pres">
      <dgm:prSet presAssocID="{59D59764-FFFB-4FFD-9327-412B03C34D9D}" presName="Accent" presStyleLbl="node1" presStyleIdx="4" presStyleCnt="6"/>
      <dgm:spPr/>
    </dgm:pt>
    <dgm:pt modelId="{2D60CA92-BEFE-4517-834C-F0F82AE41B14}" type="pres">
      <dgm:prSet presAssocID="{59D59764-FFFB-4FFD-9327-412B03C34D9D}" presName="ParentBackground2" presStyleCnt="0"/>
      <dgm:spPr/>
    </dgm:pt>
    <dgm:pt modelId="{36FC7401-E743-469C-B478-A632A1246ACE}" type="pres">
      <dgm:prSet presAssocID="{59D59764-FFFB-4FFD-9327-412B03C34D9D}" presName="ParentBackground" presStyleLbl="fgAcc1" presStyleIdx="4" presStyleCnt="6"/>
      <dgm:spPr/>
      <dgm:t>
        <a:bodyPr/>
        <a:lstStyle/>
        <a:p>
          <a:endParaRPr lang="en-US"/>
        </a:p>
      </dgm:t>
    </dgm:pt>
    <dgm:pt modelId="{B2B232E5-BA61-4797-81BD-EB5E942724F0}" type="pres">
      <dgm:prSet presAssocID="{59D59764-FFFB-4FFD-9327-412B03C34D9D}" presName="Parent2" presStyleLbl="revTx" presStyleIdx="0" presStyleCnt="0">
        <dgm:presLayoutVars>
          <dgm:chMax val="1"/>
          <dgm:chPref val="1"/>
          <dgm:bulletEnabled val="1"/>
        </dgm:presLayoutVars>
      </dgm:prSet>
      <dgm:spPr/>
      <dgm:t>
        <a:bodyPr/>
        <a:lstStyle/>
        <a:p>
          <a:endParaRPr lang="en-US"/>
        </a:p>
      </dgm:t>
    </dgm:pt>
    <dgm:pt modelId="{9315D902-ADC7-46F9-B744-CC17C9AC5F75}" type="pres">
      <dgm:prSet presAssocID="{43AA0EDA-91A3-4CDF-BBFB-509D04193CD4}" presName="Accent1" presStyleCnt="0"/>
      <dgm:spPr/>
    </dgm:pt>
    <dgm:pt modelId="{53FFD563-4B5D-430A-91C2-655CBB852B47}" type="pres">
      <dgm:prSet presAssocID="{43AA0EDA-91A3-4CDF-BBFB-509D04193CD4}" presName="Accent" presStyleLbl="node1" presStyleIdx="5" presStyleCnt="6"/>
      <dgm:spPr/>
    </dgm:pt>
    <dgm:pt modelId="{98A4FFC1-73FA-46FB-A906-7568F371D83B}" type="pres">
      <dgm:prSet presAssocID="{43AA0EDA-91A3-4CDF-BBFB-509D04193CD4}" presName="ParentBackground1" presStyleCnt="0"/>
      <dgm:spPr/>
    </dgm:pt>
    <dgm:pt modelId="{CD9CFA99-231B-4592-9574-E7D2C9B9B10C}" type="pres">
      <dgm:prSet presAssocID="{43AA0EDA-91A3-4CDF-BBFB-509D04193CD4}" presName="ParentBackground" presStyleLbl="fgAcc1" presStyleIdx="5" presStyleCnt="6"/>
      <dgm:spPr/>
      <dgm:t>
        <a:bodyPr/>
        <a:lstStyle/>
        <a:p>
          <a:endParaRPr lang="en-US"/>
        </a:p>
      </dgm:t>
    </dgm:pt>
    <dgm:pt modelId="{8244ACEE-955F-47E5-9AF8-815E98471BA1}" type="pres">
      <dgm:prSet presAssocID="{43AA0EDA-91A3-4CDF-BBFB-509D04193CD4}" presName="Parent1" presStyleLbl="revTx" presStyleIdx="0" presStyleCnt="0">
        <dgm:presLayoutVars>
          <dgm:chMax val="1"/>
          <dgm:chPref val="1"/>
          <dgm:bulletEnabled val="1"/>
        </dgm:presLayoutVars>
      </dgm:prSet>
      <dgm:spPr/>
      <dgm:t>
        <a:bodyPr/>
        <a:lstStyle/>
        <a:p>
          <a:endParaRPr lang="en-US"/>
        </a:p>
      </dgm:t>
    </dgm:pt>
  </dgm:ptLst>
  <dgm:cxnLst>
    <dgm:cxn modelId="{6CC709CF-8227-4BF6-AD6A-74A513120553}" type="presOf" srcId="{59D59764-FFFB-4FFD-9327-412B03C34D9D}" destId="{36FC7401-E743-469C-B478-A632A1246ACE}" srcOrd="0" destOrd="0" presId="urn:microsoft.com/office/officeart/2011/layout/CircleProcess"/>
    <dgm:cxn modelId="{5DA969A8-6836-4A0C-AC53-F4F01DEBA119}" srcId="{D96CF91A-9D88-4A51-B7D1-2D65AADE44B2}" destId="{79A8D5AF-D0EE-4EEB-9D04-4B277F1BC6D6}" srcOrd="4" destOrd="0" parTransId="{97834DBA-0D5D-4351-ACFB-A48D06317E95}" sibTransId="{0F944E7A-C150-4A6B-900A-62B084713896}"/>
    <dgm:cxn modelId="{A30509A2-8B2B-4D77-A3D5-47692A3142E5}" type="presOf" srcId="{43AA0EDA-91A3-4CDF-BBFB-509D04193CD4}" destId="{8244ACEE-955F-47E5-9AF8-815E98471BA1}" srcOrd="1" destOrd="0" presId="urn:microsoft.com/office/officeart/2011/layout/CircleProcess"/>
    <dgm:cxn modelId="{92F6F1EB-5299-4D52-A1D7-A1E8A6370059}" srcId="{D96CF91A-9D88-4A51-B7D1-2D65AADE44B2}" destId="{63C6FC56-0DD3-4D08-B9BB-BA35A1A075E3}" srcOrd="2" destOrd="0" parTransId="{CE41EEEB-262D-42BF-AD7F-2D97F2306DE2}" sibTransId="{26D1728D-B636-41C0-955B-E10A7DE79ED8}"/>
    <dgm:cxn modelId="{9AA7D335-DF14-48C7-9CC0-4FA85A2B65E2}" type="presOf" srcId="{43AA0EDA-91A3-4CDF-BBFB-509D04193CD4}" destId="{CD9CFA99-231B-4592-9574-E7D2C9B9B10C}" srcOrd="0" destOrd="0" presId="urn:microsoft.com/office/officeart/2011/layout/CircleProcess"/>
    <dgm:cxn modelId="{E49F439D-A70F-455C-A93B-6CD7B394EF90}" type="presOf" srcId="{59D59764-FFFB-4FFD-9327-412B03C34D9D}" destId="{B2B232E5-BA61-4797-81BD-EB5E942724F0}" srcOrd="1" destOrd="0" presId="urn:microsoft.com/office/officeart/2011/layout/CircleProcess"/>
    <dgm:cxn modelId="{534D62CE-D306-4EC8-8BD6-E7F9E7A089CD}" type="presOf" srcId="{63C6FC56-0DD3-4D08-B9BB-BA35A1A075E3}" destId="{3B8A81C8-5FDE-4F39-8799-D13212A55CB9}" srcOrd="1" destOrd="0" presId="urn:microsoft.com/office/officeart/2011/layout/CircleProcess"/>
    <dgm:cxn modelId="{AE1FB465-7CE0-496D-A700-AA2CB1F0DE42}" srcId="{D96CF91A-9D88-4A51-B7D1-2D65AADE44B2}" destId="{43AA0EDA-91A3-4CDF-BBFB-509D04193CD4}" srcOrd="0" destOrd="0" parTransId="{D67E86F2-DA92-49A0-814B-45B038E3717C}" sibTransId="{670A956B-17DF-4572-A72B-BBEA66D15AB5}"/>
    <dgm:cxn modelId="{5DBB85C3-7F31-4E73-8AFC-A879E85D12ED}" srcId="{D96CF91A-9D88-4A51-B7D1-2D65AADE44B2}" destId="{9B81DB5F-CFF5-432C-B5DC-A8C1052D9687}" srcOrd="3" destOrd="0" parTransId="{98BB6225-348E-4328-9954-4669713CE20B}" sibTransId="{6A1039FE-45E5-41DC-A672-787001DC5658}"/>
    <dgm:cxn modelId="{6A488B91-5DBC-478D-AEE0-F92E3863ED54}" type="presOf" srcId="{D96CF91A-9D88-4A51-B7D1-2D65AADE44B2}" destId="{D1C6B2B0-EBC9-4BDE-BFF4-81B13201EA88}" srcOrd="0" destOrd="0" presId="urn:microsoft.com/office/officeart/2011/layout/CircleProcess"/>
    <dgm:cxn modelId="{2247A9C7-C883-4C62-8C31-123E1E80D535}" srcId="{D96CF91A-9D88-4A51-B7D1-2D65AADE44B2}" destId="{BB643CDE-259F-468B-BB10-90977EE76310}" srcOrd="5" destOrd="0" parTransId="{2310D68C-5BE1-4E37-A6B9-54280DFA1F9C}" sibTransId="{F6F1D413-473E-4BC1-B18A-1EC376EC7E1A}"/>
    <dgm:cxn modelId="{791B529B-9B5D-4508-AE7A-D4C0BB91B0C8}" type="presOf" srcId="{9B81DB5F-CFF5-432C-B5DC-A8C1052D9687}" destId="{2C8B058B-15FC-4080-A5DD-F7A6D3984013}" srcOrd="0" destOrd="0" presId="urn:microsoft.com/office/officeart/2011/layout/CircleProcess"/>
    <dgm:cxn modelId="{31FC2410-8D6E-4723-BDF8-207877801A49}" type="presOf" srcId="{9B81DB5F-CFF5-432C-B5DC-A8C1052D9687}" destId="{7947ED48-50E9-4869-AF32-547499351BC8}" srcOrd="1" destOrd="0" presId="urn:microsoft.com/office/officeart/2011/layout/CircleProcess"/>
    <dgm:cxn modelId="{0BE6D6B1-9212-4675-9A52-0BF76A2D92BB}" type="presOf" srcId="{79A8D5AF-D0EE-4EEB-9D04-4B277F1BC6D6}" destId="{D98143E3-D86A-4B4A-8607-B5D0528513FE}" srcOrd="1" destOrd="0" presId="urn:microsoft.com/office/officeart/2011/layout/CircleProcess"/>
    <dgm:cxn modelId="{BE5833A4-C48A-45DD-9BF8-59B445055000}" type="presOf" srcId="{63C6FC56-0DD3-4D08-B9BB-BA35A1A075E3}" destId="{264F0D10-6745-49CB-BF27-65D5F304B6F8}" srcOrd="0" destOrd="0" presId="urn:microsoft.com/office/officeart/2011/layout/CircleProcess"/>
    <dgm:cxn modelId="{F87FE3E0-C668-4EAF-81BB-25E719E51863}" srcId="{D96CF91A-9D88-4A51-B7D1-2D65AADE44B2}" destId="{59D59764-FFFB-4FFD-9327-412B03C34D9D}" srcOrd="1" destOrd="0" parTransId="{D7A3BEF1-5534-447F-B555-12A8BCF67134}" sibTransId="{0F07BD35-BC66-4388-93FF-5B8C7409E7CC}"/>
    <dgm:cxn modelId="{FD62E4EF-4940-48DA-A762-4FF10D44301A}" type="presOf" srcId="{BB643CDE-259F-468B-BB10-90977EE76310}" destId="{01C98B0D-C8E3-4795-9294-6C79E7696B6B}" srcOrd="1" destOrd="0" presId="urn:microsoft.com/office/officeart/2011/layout/CircleProcess"/>
    <dgm:cxn modelId="{C31A9F1E-3967-4582-8B95-C5068EB6B86D}" type="presOf" srcId="{BB643CDE-259F-468B-BB10-90977EE76310}" destId="{7FB9C56F-0922-48F1-824D-302CE648DB91}" srcOrd="0" destOrd="0" presId="urn:microsoft.com/office/officeart/2011/layout/CircleProcess"/>
    <dgm:cxn modelId="{07B3C631-AE62-427A-BFAE-84B6C93C4EF6}" type="presOf" srcId="{79A8D5AF-D0EE-4EEB-9D04-4B277F1BC6D6}" destId="{D630E86A-10EE-44E5-8F40-69742C247B38}" srcOrd="0" destOrd="0" presId="urn:microsoft.com/office/officeart/2011/layout/CircleProcess"/>
    <dgm:cxn modelId="{1195E64A-AF74-47F7-96F4-4A2C3B97C3B8}" type="presParOf" srcId="{D1C6B2B0-EBC9-4BDE-BFF4-81B13201EA88}" destId="{7D7736B8-384C-4AD9-9869-39A6DB7890D2}" srcOrd="0" destOrd="0" presId="urn:microsoft.com/office/officeart/2011/layout/CircleProcess"/>
    <dgm:cxn modelId="{62FE1468-5E09-44CA-A115-CE9C065E57EB}" type="presParOf" srcId="{7D7736B8-384C-4AD9-9869-39A6DB7890D2}" destId="{739F4B23-5577-4283-AB49-BA906EF7BE1B}" srcOrd="0" destOrd="0" presId="urn:microsoft.com/office/officeart/2011/layout/CircleProcess"/>
    <dgm:cxn modelId="{84499EE2-2304-4F83-9D46-E360AF789A46}" type="presParOf" srcId="{D1C6B2B0-EBC9-4BDE-BFF4-81B13201EA88}" destId="{42CE33B8-C9E6-414B-9F99-28A2AAAD4B10}" srcOrd="1" destOrd="0" presId="urn:microsoft.com/office/officeart/2011/layout/CircleProcess"/>
    <dgm:cxn modelId="{1E953ABE-5BDD-415D-A1D9-D50614E5A896}" type="presParOf" srcId="{42CE33B8-C9E6-414B-9F99-28A2AAAD4B10}" destId="{7FB9C56F-0922-48F1-824D-302CE648DB91}" srcOrd="0" destOrd="0" presId="urn:microsoft.com/office/officeart/2011/layout/CircleProcess"/>
    <dgm:cxn modelId="{46CBA88C-63C0-4D0D-9846-961B0BEF5CBE}" type="presParOf" srcId="{D1C6B2B0-EBC9-4BDE-BFF4-81B13201EA88}" destId="{01C98B0D-C8E3-4795-9294-6C79E7696B6B}" srcOrd="2" destOrd="0" presId="urn:microsoft.com/office/officeart/2011/layout/CircleProcess"/>
    <dgm:cxn modelId="{5E741F44-4DBA-4A3E-8E60-66181393E8C9}" type="presParOf" srcId="{D1C6B2B0-EBC9-4BDE-BFF4-81B13201EA88}" destId="{A484DE20-3067-4341-B646-E01552DEF161}" srcOrd="3" destOrd="0" presId="urn:microsoft.com/office/officeart/2011/layout/CircleProcess"/>
    <dgm:cxn modelId="{376377AB-0A30-4DBE-9A0B-C5C52FBA9960}" type="presParOf" srcId="{A484DE20-3067-4341-B646-E01552DEF161}" destId="{B2FC38E8-B664-417C-9BE1-D6814550300D}" srcOrd="0" destOrd="0" presId="urn:microsoft.com/office/officeart/2011/layout/CircleProcess"/>
    <dgm:cxn modelId="{36F7FCDA-32F1-49E0-B918-AA542B63941A}" type="presParOf" srcId="{D1C6B2B0-EBC9-4BDE-BFF4-81B13201EA88}" destId="{B8DEE428-C3F2-4BC4-838F-AC36E0DB3674}" srcOrd="4" destOrd="0" presId="urn:microsoft.com/office/officeart/2011/layout/CircleProcess"/>
    <dgm:cxn modelId="{795D6604-6405-4367-85D3-682408440482}" type="presParOf" srcId="{B8DEE428-C3F2-4BC4-838F-AC36E0DB3674}" destId="{D630E86A-10EE-44E5-8F40-69742C247B38}" srcOrd="0" destOrd="0" presId="urn:microsoft.com/office/officeart/2011/layout/CircleProcess"/>
    <dgm:cxn modelId="{F6346579-3AD6-4500-91B1-7247617FE917}" type="presParOf" srcId="{D1C6B2B0-EBC9-4BDE-BFF4-81B13201EA88}" destId="{D98143E3-D86A-4B4A-8607-B5D0528513FE}" srcOrd="5" destOrd="0" presId="urn:microsoft.com/office/officeart/2011/layout/CircleProcess"/>
    <dgm:cxn modelId="{8E65DD33-2542-4F44-BDA8-C019D934C7D2}" type="presParOf" srcId="{D1C6B2B0-EBC9-4BDE-BFF4-81B13201EA88}" destId="{AC19EB93-E661-4A0C-8AAA-C9B76EDA8340}" srcOrd="6" destOrd="0" presId="urn:microsoft.com/office/officeart/2011/layout/CircleProcess"/>
    <dgm:cxn modelId="{E0619BD1-4B91-40CD-9CA4-3634E43B9349}" type="presParOf" srcId="{AC19EB93-E661-4A0C-8AAA-C9B76EDA8340}" destId="{1907A89E-AFE5-49AE-A45C-D5D0862C8901}" srcOrd="0" destOrd="0" presId="urn:microsoft.com/office/officeart/2011/layout/CircleProcess"/>
    <dgm:cxn modelId="{A200EA44-DA6F-45C0-80EC-677D98057B2A}" type="presParOf" srcId="{D1C6B2B0-EBC9-4BDE-BFF4-81B13201EA88}" destId="{715497F3-605C-454F-997A-810CA30AA420}" srcOrd="7" destOrd="0" presId="urn:microsoft.com/office/officeart/2011/layout/CircleProcess"/>
    <dgm:cxn modelId="{62EBE372-5373-4C71-8F4B-456142C6C9BD}" type="presParOf" srcId="{715497F3-605C-454F-997A-810CA30AA420}" destId="{2C8B058B-15FC-4080-A5DD-F7A6D3984013}" srcOrd="0" destOrd="0" presId="urn:microsoft.com/office/officeart/2011/layout/CircleProcess"/>
    <dgm:cxn modelId="{4F803E70-9B9A-41C8-90DF-1ED3B05155DB}" type="presParOf" srcId="{D1C6B2B0-EBC9-4BDE-BFF4-81B13201EA88}" destId="{7947ED48-50E9-4869-AF32-547499351BC8}" srcOrd="8" destOrd="0" presId="urn:microsoft.com/office/officeart/2011/layout/CircleProcess"/>
    <dgm:cxn modelId="{14D6B268-8C20-41F8-9FEF-45B1023BABC1}" type="presParOf" srcId="{D1C6B2B0-EBC9-4BDE-BFF4-81B13201EA88}" destId="{CE814DFA-025E-45EA-944A-270D282AA933}" srcOrd="9" destOrd="0" presId="urn:microsoft.com/office/officeart/2011/layout/CircleProcess"/>
    <dgm:cxn modelId="{C806C395-974B-4132-B931-8E7899CB4499}" type="presParOf" srcId="{CE814DFA-025E-45EA-944A-270D282AA933}" destId="{D9474214-88EB-40A1-9161-4693AE21AA48}" srcOrd="0" destOrd="0" presId="urn:microsoft.com/office/officeart/2011/layout/CircleProcess"/>
    <dgm:cxn modelId="{1EB9931F-4170-4AE2-B215-B062CC1CE0CD}" type="presParOf" srcId="{D1C6B2B0-EBC9-4BDE-BFF4-81B13201EA88}" destId="{D14B2E47-B977-4783-9251-BA843115F2BB}" srcOrd="10" destOrd="0" presId="urn:microsoft.com/office/officeart/2011/layout/CircleProcess"/>
    <dgm:cxn modelId="{9F7BC232-0674-4B37-9003-4D547C887DE1}" type="presParOf" srcId="{D14B2E47-B977-4783-9251-BA843115F2BB}" destId="{264F0D10-6745-49CB-BF27-65D5F304B6F8}" srcOrd="0" destOrd="0" presId="urn:microsoft.com/office/officeart/2011/layout/CircleProcess"/>
    <dgm:cxn modelId="{0720E56B-6EFD-49E0-9FA1-8F4D94E86135}" type="presParOf" srcId="{D1C6B2B0-EBC9-4BDE-BFF4-81B13201EA88}" destId="{3B8A81C8-5FDE-4F39-8799-D13212A55CB9}" srcOrd="11" destOrd="0" presId="urn:microsoft.com/office/officeart/2011/layout/CircleProcess"/>
    <dgm:cxn modelId="{F7401A1A-4E8D-4733-A8BD-5E46A201D452}" type="presParOf" srcId="{D1C6B2B0-EBC9-4BDE-BFF4-81B13201EA88}" destId="{2F4BD139-EF6C-4252-8FAD-185F326A02C6}" srcOrd="12" destOrd="0" presId="urn:microsoft.com/office/officeart/2011/layout/CircleProcess"/>
    <dgm:cxn modelId="{4EA2D959-A796-49D6-8E4D-DD74D1D6C075}" type="presParOf" srcId="{2F4BD139-EF6C-4252-8FAD-185F326A02C6}" destId="{C86F5089-5E77-4770-AF8F-0470AE2F91D5}" srcOrd="0" destOrd="0" presId="urn:microsoft.com/office/officeart/2011/layout/CircleProcess"/>
    <dgm:cxn modelId="{74FAB3A1-9D75-4A0E-8035-8628205C8EA2}" type="presParOf" srcId="{D1C6B2B0-EBC9-4BDE-BFF4-81B13201EA88}" destId="{2D60CA92-BEFE-4517-834C-F0F82AE41B14}" srcOrd="13" destOrd="0" presId="urn:microsoft.com/office/officeart/2011/layout/CircleProcess"/>
    <dgm:cxn modelId="{432361FC-827B-4EF3-80ED-E08154C30F4B}" type="presParOf" srcId="{2D60CA92-BEFE-4517-834C-F0F82AE41B14}" destId="{36FC7401-E743-469C-B478-A632A1246ACE}" srcOrd="0" destOrd="0" presId="urn:microsoft.com/office/officeart/2011/layout/CircleProcess"/>
    <dgm:cxn modelId="{8051FCBC-21A1-470E-B132-D1B3836780F0}" type="presParOf" srcId="{D1C6B2B0-EBC9-4BDE-BFF4-81B13201EA88}" destId="{B2B232E5-BA61-4797-81BD-EB5E942724F0}" srcOrd="14" destOrd="0" presId="urn:microsoft.com/office/officeart/2011/layout/CircleProcess"/>
    <dgm:cxn modelId="{56030630-01E0-40FA-99AA-2CDB7816A35E}" type="presParOf" srcId="{D1C6B2B0-EBC9-4BDE-BFF4-81B13201EA88}" destId="{9315D902-ADC7-46F9-B744-CC17C9AC5F75}" srcOrd="15" destOrd="0" presId="urn:microsoft.com/office/officeart/2011/layout/CircleProcess"/>
    <dgm:cxn modelId="{625B2623-FEF6-406A-9D24-AADAA4FB2C39}" type="presParOf" srcId="{9315D902-ADC7-46F9-B744-CC17C9AC5F75}" destId="{53FFD563-4B5D-430A-91C2-655CBB852B47}" srcOrd="0" destOrd="0" presId="urn:microsoft.com/office/officeart/2011/layout/CircleProcess"/>
    <dgm:cxn modelId="{8C5F99FB-D88B-46DB-AFBB-6B7106C1E5BE}" type="presParOf" srcId="{D1C6B2B0-EBC9-4BDE-BFF4-81B13201EA88}" destId="{98A4FFC1-73FA-46FB-A906-7568F371D83B}" srcOrd="16" destOrd="0" presId="urn:microsoft.com/office/officeart/2011/layout/CircleProcess"/>
    <dgm:cxn modelId="{D128DCFF-D2A7-4745-9890-D2EB40D159A4}" type="presParOf" srcId="{98A4FFC1-73FA-46FB-A906-7568F371D83B}" destId="{CD9CFA99-231B-4592-9574-E7D2C9B9B10C}" srcOrd="0" destOrd="0" presId="urn:microsoft.com/office/officeart/2011/layout/CircleProcess"/>
    <dgm:cxn modelId="{C75DF006-278D-4671-A90A-81417839C3A1}" type="presParOf" srcId="{D1C6B2B0-EBC9-4BDE-BFF4-81B13201EA88}" destId="{8244ACEE-955F-47E5-9AF8-815E98471BA1}" srcOrd="17"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5BC93D-A12A-491C-A8D8-6D8B28D4C5F8}" type="doc">
      <dgm:prSet loTypeId="urn:microsoft.com/office/officeart/2005/8/layout/orgChart1" loCatId="hierarchy" qsTypeId="urn:microsoft.com/office/officeart/2005/8/quickstyle/simple4" qsCatId="simple" csTypeId="urn:microsoft.com/office/officeart/2005/8/colors/colorful4" csCatId="colorful" phldr="1"/>
      <dgm:spPr/>
      <dgm:t>
        <a:bodyPr/>
        <a:lstStyle/>
        <a:p>
          <a:endParaRPr lang="en-US"/>
        </a:p>
      </dgm:t>
    </dgm:pt>
    <dgm:pt modelId="{C1A46780-41FC-4668-83A5-B0F3499E399B}">
      <dgm:prSet phldrT="[Text]"/>
      <dgm:spPr/>
      <dgm:t>
        <a:bodyPr/>
        <a:lstStyle/>
        <a:p>
          <a:r>
            <a:rPr lang="en-US" smtClean="0">
              <a:latin typeface="Franklin Gothic Heavy" panose="020B0903020102020204" pitchFamily="34" charset="0"/>
            </a:rPr>
            <a:t>Financial Market</a:t>
          </a:r>
          <a:endParaRPr lang="en-US" dirty="0">
            <a:latin typeface="Franklin Gothic Heavy" panose="020B0903020102020204" pitchFamily="34" charset="0"/>
          </a:endParaRPr>
        </a:p>
      </dgm:t>
    </dgm:pt>
    <dgm:pt modelId="{16933731-3937-4512-AF26-C503CE00EFC7}" type="parTrans" cxnId="{947F5EA3-E0B8-47FB-8C68-F3CFB815D670}">
      <dgm:prSet/>
      <dgm:spPr/>
      <dgm:t>
        <a:bodyPr/>
        <a:lstStyle/>
        <a:p>
          <a:endParaRPr lang="en-US"/>
        </a:p>
      </dgm:t>
    </dgm:pt>
    <dgm:pt modelId="{43F278F8-F273-4431-AD3D-6105909FF8DC}" type="sibTrans" cxnId="{947F5EA3-E0B8-47FB-8C68-F3CFB815D670}">
      <dgm:prSet/>
      <dgm:spPr/>
      <dgm:t>
        <a:bodyPr/>
        <a:lstStyle/>
        <a:p>
          <a:endParaRPr lang="en-US"/>
        </a:p>
      </dgm:t>
    </dgm:pt>
    <dgm:pt modelId="{47DDA163-F8BC-432D-8972-1ED8A013C3AF}">
      <dgm:prSet phldrT="[Text]"/>
      <dgm:spPr/>
      <dgm:t>
        <a:bodyPr/>
        <a:lstStyle/>
        <a:p>
          <a:r>
            <a:rPr lang="en-US" smtClean="0">
              <a:latin typeface="Franklin Gothic Heavy" panose="020B0903020102020204" pitchFamily="34" charset="0"/>
            </a:rPr>
            <a:t>Money Market</a:t>
          </a:r>
          <a:endParaRPr lang="en-US" dirty="0" smtClean="0">
            <a:latin typeface="Franklin Gothic Heavy" panose="020B0903020102020204" pitchFamily="34" charset="0"/>
          </a:endParaRPr>
        </a:p>
      </dgm:t>
    </dgm:pt>
    <dgm:pt modelId="{65607E27-79CE-4EBB-BF37-3639F4EF04BE}" type="parTrans" cxnId="{DE0C3580-37F1-41EE-9F4D-51479685DF91}">
      <dgm:prSet/>
      <dgm:spPr/>
      <dgm:t>
        <a:bodyPr/>
        <a:lstStyle/>
        <a:p>
          <a:endParaRPr lang="en-US">
            <a:solidFill>
              <a:schemeClr val="tx1"/>
            </a:solidFill>
            <a:latin typeface="Franklin Gothic Heavy" panose="020B0903020102020204" pitchFamily="34" charset="0"/>
          </a:endParaRPr>
        </a:p>
      </dgm:t>
    </dgm:pt>
    <dgm:pt modelId="{E41E0E8C-81E1-435A-B9CC-192493855AC6}" type="sibTrans" cxnId="{DE0C3580-37F1-41EE-9F4D-51479685DF91}">
      <dgm:prSet/>
      <dgm:spPr/>
      <dgm:t>
        <a:bodyPr/>
        <a:lstStyle/>
        <a:p>
          <a:endParaRPr lang="en-US"/>
        </a:p>
      </dgm:t>
    </dgm:pt>
    <dgm:pt modelId="{A1B2915E-D143-4F60-8EEF-57685529C19C}">
      <dgm:prSet phldrT="[Text]"/>
      <dgm:spPr/>
      <dgm:t>
        <a:bodyPr/>
        <a:lstStyle/>
        <a:p>
          <a:r>
            <a:rPr lang="en-US" smtClean="0">
              <a:latin typeface="Franklin Gothic Heavy" panose="020B0903020102020204" pitchFamily="34" charset="0"/>
            </a:rPr>
            <a:t>Capital Market</a:t>
          </a:r>
          <a:endParaRPr lang="en-US" dirty="0">
            <a:latin typeface="Franklin Gothic Heavy" panose="020B0903020102020204" pitchFamily="34" charset="0"/>
          </a:endParaRPr>
        </a:p>
      </dgm:t>
    </dgm:pt>
    <dgm:pt modelId="{A92909A9-06F4-4277-B330-EE362A6C2DA3}" type="parTrans" cxnId="{0C8E9A2E-6388-4FC5-8E87-72F5B70CDF76}">
      <dgm:prSet/>
      <dgm:spPr/>
      <dgm:t>
        <a:bodyPr/>
        <a:lstStyle/>
        <a:p>
          <a:endParaRPr lang="en-US">
            <a:solidFill>
              <a:schemeClr val="tx1"/>
            </a:solidFill>
            <a:latin typeface="Franklin Gothic Heavy" panose="020B0903020102020204" pitchFamily="34" charset="0"/>
          </a:endParaRPr>
        </a:p>
      </dgm:t>
    </dgm:pt>
    <dgm:pt modelId="{5C3A5F0E-DFD1-429A-A422-7FE24735BAD0}" type="sibTrans" cxnId="{0C8E9A2E-6388-4FC5-8E87-72F5B70CDF76}">
      <dgm:prSet/>
      <dgm:spPr/>
      <dgm:t>
        <a:bodyPr/>
        <a:lstStyle/>
        <a:p>
          <a:endParaRPr lang="en-US"/>
        </a:p>
      </dgm:t>
    </dgm:pt>
    <dgm:pt modelId="{08A49BB5-ECE9-4213-A753-9BD1843B1475}">
      <dgm:prSet/>
      <dgm:spPr/>
      <dgm:t>
        <a:bodyPr/>
        <a:lstStyle/>
        <a:p>
          <a:r>
            <a:rPr lang="en-US" smtClean="0">
              <a:latin typeface="Franklin Gothic Heavy" panose="020B0903020102020204" pitchFamily="34" charset="0"/>
            </a:rPr>
            <a:t>Primary</a:t>
          </a:r>
          <a:endParaRPr lang="en-US" dirty="0">
            <a:latin typeface="Franklin Gothic Heavy" panose="020B0903020102020204" pitchFamily="34" charset="0"/>
          </a:endParaRPr>
        </a:p>
      </dgm:t>
    </dgm:pt>
    <dgm:pt modelId="{2B487698-A032-4F9B-897E-CAFE44BF17F1}" type="parTrans" cxnId="{D588D47A-A482-44EF-8420-E8CBEAAB8150}">
      <dgm:prSet/>
      <dgm:spPr/>
      <dgm:t>
        <a:bodyPr/>
        <a:lstStyle/>
        <a:p>
          <a:endParaRPr lang="en-US">
            <a:solidFill>
              <a:schemeClr val="tx1"/>
            </a:solidFill>
            <a:latin typeface="Franklin Gothic Heavy" panose="020B0903020102020204" pitchFamily="34" charset="0"/>
          </a:endParaRPr>
        </a:p>
      </dgm:t>
    </dgm:pt>
    <dgm:pt modelId="{C7298C84-CAF6-4DA1-9280-87608DCE85A8}" type="sibTrans" cxnId="{D588D47A-A482-44EF-8420-E8CBEAAB8150}">
      <dgm:prSet/>
      <dgm:spPr/>
      <dgm:t>
        <a:bodyPr/>
        <a:lstStyle/>
        <a:p>
          <a:endParaRPr lang="en-US"/>
        </a:p>
      </dgm:t>
    </dgm:pt>
    <dgm:pt modelId="{950604C1-4391-458F-A7F0-058D3625F5CB}">
      <dgm:prSet/>
      <dgm:spPr/>
      <dgm:t>
        <a:bodyPr/>
        <a:lstStyle/>
        <a:p>
          <a:r>
            <a:rPr lang="en-US" smtClean="0">
              <a:latin typeface="Franklin Gothic Heavy" panose="020B0903020102020204" pitchFamily="34" charset="0"/>
            </a:rPr>
            <a:t>Secondary</a:t>
          </a:r>
          <a:endParaRPr lang="en-US" dirty="0">
            <a:latin typeface="Franklin Gothic Heavy" panose="020B0903020102020204" pitchFamily="34" charset="0"/>
          </a:endParaRPr>
        </a:p>
      </dgm:t>
    </dgm:pt>
    <dgm:pt modelId="{99ACFDF3-C41A-4550-B272-FDA60C021262}" type="parTrans" cxnId="{3FCA3415-1D4A-4A03-AAE8-FB65CF4B3868}">
      <dgm:prSet/>
      <dgm:spPr/>
      <dgm:t>
        <a:bodyPr/>
        <a:lstStyle/>
        <a:p>
          <a:endParaRPr lang="en-US">
            <a:solidFill>
              <a:schemeClr val="tx1"/>
            </a:solidFill>
            <a:latin typeface="Franklin Gothic Heavy" panose="020B0903020102020204" pitchFamily="34" charset="0"/>
          </a:endParaRPr>
        </a:p>
      </dgm:t>
    </dgm:pt>
    <dgm:pt modelId="{1DC14CD4-16AE-4DAA-801C-FC03935A2C13}" type="sibTrans" cxnId="{3FCA3415-1D4A-4A03-AAE8-FB65CF4B3868}">
      <dgm:prSet/>
      <dgm:spPr/>
      <dgm:t>
        <a:bodyPr/>
        <a:lstStyle/>
        <a:p>
          <a:endParaRPr lang="en-US"/>
        </a:p>
      </dgm:t>
    </dgm:pt>
    <dgm:pt modelId="{2FC26A68-D1FF-4320-ACEB-D70F639D39BF}" type="pres">
      <dgm:prSet presAssocID="{3B5BC93D-A12A-491C-A8D8-6D8B28D4C5F8}" presName="hierChild1" presStyleCnt="0">
        <dgm:presLayoutVars>
          <dgm:orgChart val="1"/>
          <dgm:chPref val="1"/>
          <dgm:dir/>
          <dgm:animOne val="branch"/>
          <dgm:animLvl val="lvl"/>
          <dgm:resizeHandles/>
        </dgm:presLayoutVars>
      </dgm:prSet>
      <dgm:spPr/>
      <dgm:t>
        <a:bodyPr/>
        <a:lstStyle/>
        <a:p>
          <a:endParaRPr lang="en-US"/>
        </a:p>
      </dgm:t>
    </dgm:pt>
    <dgm:pt modelId="{339051F1-3D2A-4E97-B88E-E99F45151910}" type="pres">
      <dgm:prSet presAssocID="{C1A46780-41FC-4668-83A5-B0F3499E399B}" presName="hierRoot1" presStyleCnt="0">
        <dgm:presLayoutVars>
          <dgm:hierBranch val="init"/>
        </dgm:presLayoutVars>
      </dgm:prSet>
      <dgm:spPr/>
    </dgm:pt>
    <dgm:pt modelId="{F1869AC0-89D1-44E0-BBFF-F35BB7C6BDF8}" type="pres">
      <dgm:prSet presAssocID="{C1A46780-41FC-4668-83A5-B0F3499E399B}" presName="rootComposite1" presStyleCnt="0"/>
      <dgm:spPr/>
    </dgm:pt>
    <dgm:pt modelId="{BC8DFF4F-F0FD-464B-BC8D-87C98163F76E}" type="pres">
      <dgm:prSet presAssocID="{C1A46780-41FC-4668-83A5-B0F3499E399B}" presName="rootText1" presStyleLbl="node0" presStyleIdx="0" presStyleCnt="1" custScaleX="174389">
        <dgm:presLayoutVars>
          <dgm:chPref val="3"/>
        </dgm:presLayoutVars>
      </dgm:prSet>
      <dgm:spPr/>
      <dgm:t>
        <a:bodyPr/>
        <a:lstStyle/>
        <a:p>
          <a:endParaRPr lang="en-US"/>
        </a:p>
      </dgm:t>
    </dgm:pt>
    <dgm:pt modelId="{71DFFD90-0D68-4101-AE88-3009770B7B10}" type="pres">
      <dgm:prSet presAssocID="{C1A46780-41FC-4668-83A5-B0F3499E399B}" presName="rootConnector1" presStyleLbl="node1" presStyleIdx="0" presStyleCnt="0"/>
      <dgm:spPr/>
      <dgm:t>
        <a:bodyPr/>
        <a:lstStyle/>
        <a:p>
          <a:endParaRPr lang="en-US"/>
        </a:p>
      </dgm:t>
    </dgm:pt>
    <dgm:pt modelId="{B152A894-20E2-43F8-B92D-C2137A454A37}" type="pres">
      <dgm:prSet presAssocID="{C1A46780-41FC-4668-83A5-B0F3499E399B}" presName="hierChild2" presStyleCnt="0"/>
      <dgm:spPr/>
    </dgm:pt>
    <dgm:pt modelId="{4488640B-95E1-4EE8-9FEA-ACB99C1FE074}" type="pres">
      <dgm:prSet presAssocID="{65607E27-79CE-4EBB-BF37-3639F4EF04BE}" presName="Name37" presStyleLbl="parChTrans1D2" presStyleIdx="0" presStyleCnt="2"/>
      <dgm:spPr/>
      <dgm:t>
        <a:bodyPr/>
        <a:lstStyle/>
        <a:p>
          <a:endParaRPr lang="en-US"/>
        </a:p>
      </dgm:t>
    </dgm:pt>
    <dgm:pt modelId="{B85BE520-D338-4846-8746-46D433DC66BA}" type="pres">
      <dgm:prSet presAssocID="{47DDA163-F8BC-432D-8972-1ED8A013C3AF}" presName="hierRoot2" presStyleCnt="0">
        <dgm:presLayoutVars>
          <dgm:hierBranch val="init"/>
        </dgm:presLayoutVars>
      </dgm:prSet>
      <dgm:spPr/>
    </dgm:pt>
    <dgm:pt modelId="{F6361B88-E2E9-4834-A399-F60D94BD4475}" type="pres">
      <dgm:prSet presAssocID="{47DDA163-F8BC-432D-8972-1ED8A013C3AF}" presName="rootComposite" presStyleCnt="0"/>
      <dgm:spPr/>
    </dgm:pt>
    <dgm:pt modelId="{B3CF5EFF-E956-47E4-A010-C402D7FE2ED7}" type="pres">
      <dgm:prSet presAssocID="{47DDA163-F8BC-432D-8972-1ED8A013C3AF}" presName="rootText" presStyleLbl="node2" presStyleIdx="0" presStyleCnt="2" custScaleX="168707">
        <dgm:presLayoutVars>
          <dgm:chPref val="3"/>
        </dgm:presLayoutVars>
      </dgm:prSet>
      <dgm:spPr/>
      <dgm:t>
        <a:bodyPr/>
        <a:lstStyle/>
        <a:p>
          <a:endParaRPr lang="en-US"/>
        </a:p>
      </dgm:t>
    </dgm:pt>
    <dgm:pt modelId="{FA4B2823-081C-465A-9CBB-1FC8C98A9526}" type="pres">
      <dgm:prSet presAssocID="{47DDA163-F8BC-432D-8972-1ED8A013C3AF}" presName="rootConnector" presStyleLbl="node2" presStyleIdx="0" presStyleCnt="2"/>
      <dgm:spPr/>
      <dgm:t>
        <a:bodyPr/>
        <a:lstStyle/>
        <a:p>
          <a:endParaRPr lang="en-US"/>
        </a:p>
      </dgm:t>
    </dgm:pt>
    <dgm:pt modelId="{D130108B-FD6D-48FD-ABEE-49D7E8F4B61F}" type="pres">
      <dgm:prSet presAssocID="{47DDA163-F8BC-432D-8972-1ED8A013C3AF}" presName="hierChild4" presStyleCnt="0"/>
      <dgm:spPr/>
    </dgm:pt>
    <dgm:pt modelId="{B835655D-8C7C-44D3-9909-398820098B8A}" type="pres">
      <dgm:prSet presAssocID="{47DDA163-F8BC-432D-8972-1ED8A013C3AF}" presName="hierChild5" presStyleCnt="0"/>
      <dgm:spPr/>
    </dgm:pt>
    <dgm:pt modelId="{5DF6E419-A394-4792-8D05-9B616E4300EC}" type="pres">
      <dgm:prSet presAssocID="{A92909A9-06F4-4277-B330-EE362A6C2DA3}" presName="Name37" presStyleLbl="parChTrans1D2" presStyleIdx="1" presStyleCnt="2"/>
      <dgm:spPr/>
      <dgm:t>
        <a:bodyPr/>
        <a:lstStyle/>
        <a:p>
          <a:endParaRPr lang="en-US"/>
        </a:p>
      </dgm:t>
    </dgm:pt>
    <dgm:pt modelId="{CB0C6734-0001-4C37-9752-922D43A43AE8}" type="pres">
      <dgm:prSet presAssocID="{A1B2915E-D143-4F60-8EEF-57685529C19C}" presName="hierRoot2" presStyleCnt="0">
        <dgm:presLayoutVars>
          <dgm:hierBranch val="init"/>
        </dgm:presLayoutVars>
      </dgm:prSet>
      <dgm:spPr/>
    </dgm:pt>
    <dgm:pt modelId="{8CA74128-527F-47AC-8471-39245F3E221E}" type="pres">
      <dgm:prSet presAssocID="{A1B2915E-D143-4F60-8EEF-57685529C19C}" presName="rootComposite" presStyleCnt="0"/>
      <dgm:spPr/>
    </dgm:pt>
    <dgm:pt modelId="{96789728-D549-4373-937D-63D0D2C099CD}" type="pres">
      <dgm:prSet presAssocID="{A1B2915E-D143-4F60-8EEF-57685529C19C}" presName="rootText" presStyleLbl="node2" presStyleIdx="1" presStyleCnt="2" custScaleX="157061">
        <dgm:presLayoutVars>
          <dgm:chPref val="3"/>
        </dgm:presLayoutVars>
      </dgm:prSet>
      <dgm:spPr/>
      <dgm:t>
        <a:bodyPr/>
        <a:lstStyle/>
        <a:p>
          <a:endParaRPr lang="en-US"/>
        </a:p>
      </dgm:t>
    </dgm:pt>
    <dgm:pt modelId="{37F7CD17-D432-4AAD-9A7C-2332957E0ECA}" type="pres">
      <dgm:prSet presAssocID="{A1B2915E-D143-4F60-8EEF-57685529C19C}" presName="rootConnector" presStyleLbl="node2" presStyleIdx="1" presStyleCnt="2"/>
      <dgm:spPr/>
      <dgm:t>
        <a:bodyPr/>
        <a:lstStyle/>
        <a:p>
          <a:endParaRPr lang="en-US"/>
        </a:p>
      </dgm:t>
    </dgm:pt>
    <dgm:pt modelId="{B5775A04-C809-4340-8178-02EA2E9CA501}" type="pres">
      <dgm:prSet presAssocID="{A1B2915E-D143-4F60-8EEF-57685529C19C}" presName="hierChild4" presStyleCnt="0"/>
      <dgm:spPr/>
    </dgm:pt>
    <dgm:pt modelId="{E5FF25C8-280F-46A4-BBCF-4C51998B0639}" type="pres">
      <dgm:prSet presAssocID="{2B487698-A032-4F9B-897E-CAFE44BF17F1}" presName="Name37" presStyleLbl="parChTrans1D3" presStyleIdx="0" presStyleCnt="2"/>
      <dgm:spPr/>
      <dgm:t>
        <a:bodyPr/>
        <a:lstStyle/>
        <a:p>
          <a:endParaRPr lang="en-US"/>
        </a:p>
      </dgm:t>
    </dgm:pt>
    <dgm:pt modelId="{9C2B7A2F-A02B-4054-8864-B9C79F4C7E7E}" type="pres">
      <dgm:prSet presAssocID="{08A49BB5-ECE9-4213-A753-9BD1843B1475}" presName="hierRoot2" presStyleCnt="0">
        <dgm:presLayoutVars>
          <dgm:hierBranch val="init"/>
        </dgm:presLayoutVars>
      </dgm:prSet>
      <dgm:spPr/>
    </dgm:pt>
    <dgm:pt modelId="{10633729-2BCC-496E-B046-4B92C0F00D8D}" type="pres">
      <dgm:prSet presAssocID="{08A49BB5-ECE9-4213-A753-9BD1843B1475}" presName="rootComposite" presStyleCnt="0"/>
      <dgm:spPr/>
    </dgm:pt>
    <dgm:pt modelId="{64197F07-8635-4222-99BA-82519BE2A513}" type="pres">
      <dgm:prSet presAssocID="{08A49BB5-ECE9-4213-A753-9BD1843B1475}" presName="rootText" presStyleLbl="node3" presStyleIdx="0" presStyleCnt="2">
        <dgm:presLayoutVars>
          <dgm:chPref val="3"/>
        </dgm:presLayoutVars>
      </dgm:prSet>
      <dgm:spPr/>
      <dgm:t>
        <a:bodyPr/>
        <a:lstStyle/>
        <a:p>
          <a:endParaRPr lang="en-US"/>
        </a:p>
      </dgm:t>
    </dgm:pt>
    <dgm:pt modelId="{6F01B72A-7183-4C2D-821E-F04C69ED73CB}" type="pres">
      <dgm:prSet presAssocID="{08A49BB5-ECE9-4213-A753-9BD1843B1475}" presName="rootConnector" presStyleLbl="node3" presStyleIdx="0" presStyleCnt="2"/>
      <dgm:spPr/>
      <dgm:t>
        <a:bodyPr/>
        <a:lstStyle/>
        <a:p>
          <a:endParaRPr lang="en-US"/>
        </a:p>
      </dgm:t>
    </dgm:pt>
    <dgm:pt modelId="{5C96484E-D874-42F7-9364-80DF643CA1F5}" type="pres">
      <dgm:prSet presAssocID="{08A49BB5-ECE9-4213-A753-9BD1843B1475}" presName="hierChild4" presStyleCnt="0"/>
      <dgm:spPr/>
    </dgm:pt>
    <dgm:pt modelId="{CF341180-1ED1-4565-983F-CABC5E408BFF}" type="pres">
      <dgm:prSet presAssocID="{08A49BB5-ECE9-4213-A753-9BD1843B1475}" presName="hierChild5" presStyleCnt="0"/>
      <dgm:spPr/>
    </dgm:pt>
    <dgm:pt modelId="{AA52E57A-EC73-4D68-BC13-A04532F6566B}" type="pres">
      <dgm:prSet presAssocID="{99ACFDF3-C41A-4550-B272-FDA60C021262}" presName="Name37" presStyleLbl="parChTrans1D3" presStyleIdx="1" presStyleCnt="2"/>
      <dgm:spPr/>
      <dgm:t>
        <a:bodyPr/>
        <a:lstStyle/>
        <a:p>
          <a:endParaRPr lang="en-US"/>
        </a:p>
      </dgm:t>
    </dgm:pt>
    <dgm:pt modelId="{97F8A799-3556-49E6-8607-AEEBD0E88DC3}" type="pres">
      <dgm:prSet presAssocID="{950604C1-4391-458F-A7F0-058D3625F5CB}" presName="hierRoot2" presStyleCnt="0">
        <dgm:presLayoutVars>
          <dgm:hierBranch val="init"/>
        </dgm:presLayoutVars>
      </dgm:prSet>
      <dgm:spPr/>
    </dgm:pt>
    <dgm:pt modelId="{AFFFB2B4-967A-41D3-931D-4A421258C2E5}" type="pres">
      <dgm:prSet presAssocID="{950604C1-4391-458F-A7F0-058D3625F5CB}" presName="rootComposite" presStyleCnt="0"/>
      <dgm:spPr/>
    </dgm:pt>
    <dgm:pt modelId="{79C4E884-41B2-4325-B9BC-BA595654B76D}" type="pres">
      <dgm:prSet presAssocID="{950604C1-4391-458F-A7F0-058D3625F5CB}" presName="rootText" presStyleLbl="node3" presStyleIdx="1" presStyleCnt="2">
        <dgm:presLayoutVars>
          <dgm:chPref val="3"/>
        </dgm:presLayoutVars>
      </dgm:prSet>
      <dgm:spPr/>
      <dgm:t>
        <a:bodyPr/>
        <a:lstStyle/>
        <a:p>
          <a:endParaRPr lang="en-US"/>
        </a:p>
      </dgm:t>
    </dgm:pt>
    <dgm:pt modelId="{D1CE2815-2CF4-4E78-B75B-0F6FB8AD9DA1}" type="pres">
      <dgm:prSet presAssocID="{950604C1-4391-458F-A7F0-058D3625F5CB}" presName="rootConnector" presStyleLbl="node3" presStyleIdx="1" presStyleCnt="2"/>
      <dgm:spPr/>
      <dgm:t>
        <a:bodyPr/>
        <a:lstStyle/>
        <a:p>
          <a:endParaRPr lang="en-US"/>
        </a:p>
      </dgm:t>
    </dgm:pt>
    <dgm:pt modelId="{1B45D105-EBF7-47AA-8FB8-16384D925DF4}" type="pres">
      <dgm:prSet presAssocID="{950604C1-4391-458F-A7F0-058D3625F5CB}" presName="hierChild4" presStyleCnt="0"/>
      <dgm:spPr/>
    </dgm:pt>
    <dgm:pt modelId="{E7C4B444-D419-45C3-A4B7-AAF906786170}" type="pres">
      <dgm:prSet presAssocID="{950604C1-4391-458F-A7F0-058D3625F5CB}" presName="hierChild5" presStyleCnt="0"/>
      <dgm:spPr/>
    </dgm:pt>
    <dgm:pt modelId="{4A9AFE82-E854-4397-99E8-FC6B6FDF11B5}" type="pres">
      <dgm:prSet presAssocID="{A1B2915E-D143-4F60-8EEF-57685529C19C}" presName="hierChild5" presStyleCnt="0"/>
      <dgm:spPr/>
    </dgm:pt>
    <dgm:pt modelId="{6D6D28BE-471A-4CA6-B5DD-F37ADD1A3175}" type="pres">
      <dgm:prSet presAssocID="{C1A46780-41FC-4668-83A5-B0F3499E399B}" presName="hierChild3" presStyleCnt="0"/>
      <dgm:spPr/>
    </dgm:pt>
  </dgm:ptLst>
  <dgm:cxnLst>
    <dgm:cxn modelId="{47898767-700D-42A0-9A4E-379215B1DC91}" type="presOf" srcId="{2B487698-A032-4F9B-897E-CAFE44BF17F1}" destId="{E5FF25C8-280F-46A4-BBCF-4C51998B0639}" srcOrd="0" destOrd="0" presId="urn:microsoft.com/office/officeart/2005/8/layout/orgChart1"/>
    <dgm:cxn modelId="{DE8231BC-19F1-4FD8-B9FC-5E5050724817}" type="presOf" srcId="{A1B2915E-D143-4F60-8EEF-57685529C19C}" destId="{37F7CD17-D432-4AAD-9A7C-2332957E0ECA}" srcOrd="1" destOrd="0" presId="urn:microsoft.com/office/officeart/2005/8/layout/orgChart1"/>
    <dgm:cxn modelId="{296D8E50-97B2-405A-B777-867ACBDC982C}" type="presOf" srcId="{A92909A9-06F4-4277-B330-EE362A6C2DA3}" destId="{5DF6E419-A394-4792-8D05-9B616E4300EC}" srcOrd="0" destOrd="0" presId="urn:microsoft.com/office/officeart/2005/8/layout/orgChart1"/>
    <dgm:cxn modelId="{85F43ECA-154F-46EA-A3DC-CE9987F74237}" type="presOf" srcId="{C1A46780-41FC-4668-83A5-B0F3499E399B}" destId="{71DFFD90-0D68-4101-AE88-3009770B7B10}" srcOrd="1" destOrd="0" presId="urn:microsoft.com/office/officeart/2005/8/layout/orgChart1"/>
    <dgm:cxn modelId="{41CA6100-649F-4AC1-8146-AF14E074A18D}" type="presOf" srcId="{47DDA163-F8BC-432D-8972-1ED8A013C3AF}" destId="{FA4B2823-081C-465A-9CBB-1FC8C98A9526}" srcOrd="1" destOrd="0" presId="urn:microsoft.com/office/officeart/2005/8/layout/orgChart1"/>
    <dgm:cxn modelId="{12EAF403-6E58-4D45-8B34-EFDA8BB687F8}" type="presOf" srcId="{08A49BB5-ECE9-4213-A753-9BD1843B1475}" destId="{6F01B72A-7183-4C2D-821E-F04C69ED73CB}" srcOrd="1" destOrd="0" presId="urn:microsoft.com/office/officeart/2005/8/layout/orgChart1"/>
    <dgm:cxn modelId="{16E04DEE-E523-4853-A3A3-960A82D61EA2}" type="presOf" srcId="{A1B2915E-D143-4F60-8EEF-57685529C19C}" destId="{96789728-D549-4373-937D-63D0D2C099CD}" srcOrd="0" destOrd="0" presId="urn:microsoft.com/office/officeart/2005/8/layout/orgChart1"/>
    <dgm:cxn modelId="{417DD977-921D-4B77-A6ED-D381FEC8752B}" type="presOf" srcId="{C1A46780-41FC-4668-83A5-B0F3499E399B}" destId="{BC8DFF4F-F0FD-464B-BC8D-87C98163F76E}" srcOrd="0" destOrd="0" presId="urn:microsoft.com/office/officeart/2005/8/layout/orgChart1"/>
    <dgm:cxn modelId="{947F5EA3-E0B8-47FB-8C68-F3CFB815D670}" srcId="{3B5BC93D-A12A-491C-A8D8-6D8B28D4C5F8}" destId="{C1A46780-41FC-4668-83A5-B0F3499E399B}" srcOrd="0" destOrd="0" parTransId="{16933731-3937-4512-AF26-C503CE00EFC7}" sibTransId="{43F278F8-F273-4431-AD3D-6105909FF8DC}"/>
    <dgm:cxn modelId="{026C9169-AD5C-4EFC-8558-4ED20BFB0547}" type="presOf" srcId="{950604C1-4391-458F-A7F0-058D3625F5CB}" destId="{D1CE2815-2CF4-4E78-B75B-0F6FB8AD9DA1}" srcOrd="1" destOrd="0" presId="urn:microsoft.com/office/officeart/2005/8/layout/orgChart1"/>
    <dgm:cxn modelId="{979515E1-3123-424D-BC3D-1566D8F9BE76}" type="presOf" srcId="{65607E27-79CE-4EBB-BF37-3639F4EF04BE}" destId="{4488640B-95E1-4EE8-9FEA-ACB99C1FE074}" srcOrd="0" destOrd="0" presId="urn:microsoft.com/office/officeart/2005/8/layout/orgChart1"/>
    <dgm:cxn modelId="{E9E17468-2E78-470B-831B-BAA1CA3A7F65}" type="presOf" srcId="{3B5BC93D-A12A-491C-A8D8-6D8B28D4C5F8}" destId="{2FC26A68-D1FF-4320-ACEB-D70F639D39BF}" srcOrd="0" destOrd="0" presId="urn:microsoft.com/office/officeart/2005/8/layout/orgChart1"/>
    <dgm:cxn modelId="{0C8E9A2E-6388-4FC5-8E87-72F5B70CDF76}" srcId="{C1A46780-41FC-4668-83A5-B0F3499E399B}" destId="{A1B2915E-D143-4F60-8EEF-57685529C19C}" srcOrd="1" destOrd="0" parTransId="{A92909A9-06F4-4277-B330-EE362A6C2DA3}" sibTransId="{5C3A5F0E-DFD1-429A-A422-7FE24735BAD0}"/>
    <dgm:cxn modelId="{3221B1A4-25CF-458C-8FD5-5F232A24F039}" type="presOf" srcId="{08A49BB5-ECE9-4213-A753-9BD1843B1475}" destId="{64197F07-8635-4222-99BA-82519BE2A513}" srcOrd="0" destOrd="0" presId="urn:microsoft.com/office/officeart/2005/8/layout/orgChart1"/>
    <dgm:cxn modelId="{DE0C3580-37F1-41EE-9F4D-51479685DF91}" srcId="{C1A46780-41FC-4668-83A5-B0F3499E399B}" destId="{47DDA163-F8BC-432D-8972-1ED8A013C3AF}" srcOrd="0" destOrd="0" parTransId="{65607E27-79CE-4EBB-BF37-3639F4EF04BE}" sibTransId="{E41E0E8C-81E1-435A-B9CC-192493855AC6}"/>
    <dgm:cxn modelId="{3FCA3415-1D4A-4A03-AAE8-FB65CF4B3868}" srcId="{A1B2915E-D143-4F60-8EEF-57685529C19C}" destId="{950604C1-4391-458F-A7F0-058D3625F5CB}" srcOrd="1" destOrd="0" parTransId="{99ACFDF3-C41A-4550-B272-FDA60C021262}" sibTransId="{1DC14CD4-16AE-4DAA-801C-FC03935A2C13}"/>
    <dgm:cxn modelId="{BC70B3DE-40E6-4E4F-8244-37BF0F291F2B}" type="presOf" srcId="{99ACFDF3-C41A-4550-B272-FDA60C021262}" destId="{AA52E57A-EC73-4D68-BC13-A04532F6566B}" srcOrd="0" destOrd="0" presId="urn:microsoft.com/office/officeart/2005/8/layout/orgChart1"/>
    <dgm:cxn modelId="{D588D47A-A482-44EF-8420-E8CBEAAB8150}" srcId="{A1B2915E-D143-4F60-8EEF-57685529C19C}" destId="{08A49BB5-ECE9-4213-A753-9BD1843B1475}" srcOrd="0" destOrd="0" parTransId="{2B487698-A032-4F9B-897E-CAFE44BF17F1}" sibTransId="{C7298C84-CAF6-4DA1-9280-87608DCE85A8}"/>
    <dgm:cxn modelId="{1B8F8F52-46FD-4AEF-B2EF-225A885DF418}" type="presOf" srcId="{47DDA163-F8BC-432D-8972-1ED8A013C3AF}" destId="{B3CF5EFF-E956-47E4-A010-C402D7FE2ED7}" srcOrd="0" destOrd="0" presId="urn:microsoft.com/office/officeart/2005/8/layout/orgChart1"/>
    <dgm:cxn modelId="{97D33B44-7480-42D5-A1E9-169485EE7E26}" type="presOf" srcId="{950604C1-4391-458F-A7F0-058D3625F5CB}" destId="{79C4E884-41B2-4325-B9BC-BA595654B76D}" srcOrd="0" destOrd="0" presId="urn:microsoft.com/office/officeart/2005/8/layout/orgChart1"/>
    <dgm:cxn modelId="{673D2E2B-E427-447D-A94C-992594ADBA02}" type="presParOf" srcId="{2FC26A68-D1FF-4320-ACEB-D70F639D39BF}" destId="{339051F1-3D2A-4E97-B88E-E99F45151910}" srcOrd="0" destOrd="0" presId="urn:microsoft.com/office/officeart/2005/8/layout/orgChart1"/>
    <dgm:cxn modelId="{8C41D22B-6D9D-44B1-AA32-D15D0E47F153}" type="presParOf" srcId="{339051F1-3D2A-4E97-B88E-E99F45151910}" destId="{F1869AC0-89D1-44E0-BBFF-F35BB7C6BDF8}" srcOrd="0" destOrd="0" presId="urn:microsoft.com/office/officeart/2005/8/layout/orgChart1"/>
    <dgm:cxn modelId="{8A5CBFAB-BADB-4F38-A3B2-A224374E03BA}" type="presParOf" srcId="{F1869AC0-89D1-44E0-BBFF-F35BB7C6BDF8}" destId="{BC8DFF4F-F0FD-464B-BC8D-87C98163F76E}" srcOrd="0" destOrd="0" presId="urn:microsoft.com/office/officeart/2005/8/layout/orgChart1"/>
    <dgm:cxn modelId="{1C698B11-153A-4A32-83A5-94BDDA7E6F84}" type="presParOf" srcId="{F1869AC0-89D1-44E0-BBFF-F35BB7C6BDF8}" destId="{71DFFD90-0D68-4101-AE88-3009770B7B10}" srcOrd="1" destOrd="0" presId="urn:microsoft.com/office/officeart/2005/8/layout/orgChart1"/>
    <dgm:cxn modelId="{8917410F-F6FC-4D15-AE43-8B1DAF2C0317}" type="presParOf" srcId="{339051F1-3D2A-4E97-B88E-E99F45151910}" destId="{B152A894-20E2-43F8-B92D-C2137A454A37}" srcOrd="1" destOrd="0" presId="urn:microsoft.com/office/officeart/2005/8/layout/orgChart1"/>
    <dgm:cxn modelId="{E3A46031-20BD-4D8D-B106-9830016980F1}" type="presParOf" srcId="{B152A894-20E2-43F8-B92D-C2137A454A37}" destId="{4488640B-95E1-4EE8-9FEA-ACB99C1FE074}" srcOrd="0" destOrd="0" presId="urn:microsoft.com/office/officeart/2005/8/layout/orgChart1"/>
    <dgm:cxn modelId="{1CAF1FFF-03DF-40B3-A047-2F63DC0AF047}" type="presParOf" srcId="{B152A894-20E2-43F8-B92D-C2137A454A37}" destId="{B85BE520-D338-4846-8746-46D433DC66BA}" srcOrd="1" destOrd="0" presId="urn:microsoft.com/office/officeart/2005/8/layout/orgChart1"/>
    <dgm:cxn modelId="{775318E2-E44E-4FD2-9DED-CA10BB56723A}" type="presParOf" srcId="{B85BE520-D338-4846-8746-46D433DC66BA}" destId="{F6361B88-E2E9-4834-A399-F60D94BD4475}" srcOrd="0" destOrd="0" presId="urn:microsoft.com/office/officeart/2005/8/layout/orgChart1"/>
    <dgm:cxn modelId="{1DC6F51B-78F3-4CBD-8FB0-1130824C6BE5}" type="presParOf" srcId="{F6361B88-E2E9-4834-A399-F60D94BD4475}" destId="{B3CF5EFF-E956-47E4-A010-C402D7FE2ED7}" srcOrd="0" destOrd="0" presId="urn:microsoft.com/office/officeart/2005/8/layout/orgChart1"/>
    <dgm:cxn modelId="{3CCFEDD0-3349-4A59-8C8D-391354159A1E}" type="presParOf" srcId="{F6361B88-E2E9-4834-A399-F60D94BD4475}" destId="{FA4B2823-081C-465A-9CBB-1FC8C98A9526}" srcOrd="1" destOrd="0" presId="urn:microsoft.com/office/officeart/2005/8/layout/orgChart1"/>
    <dgm:cxn modelId="{D6CAAACC-1695-4141-817B-F7DA5775C9F0}" type="presParOf" srcId="{B85BE520-D338-4846-8746-46D433DC66BA}" destId="{D130108B-FD6D-48FD-ABEE-49D7E8F4B61F}" srcOrd="1" destOrd="0" presId="urn:microsoft.com/office/officeart/2005/8/layout/orgChart1"/>
    <dgm:cxn modelId="{44ACDB4D-CBD4-449B-A9AB-E86072284D56}" type="presParOf" srcId="{B85BE520-D338-4846-8746-46D433DC66BA}" destId="{B835655D-8C7C-44D3-9909-398820098B8A}" srcOrd="2" destOrd="0" presId="urn:microsoft.com/office/officeart/2005/8/layout/orgChart1"/>
    <dgm:cxn modelId="{BAAEF8D5-749F-412F-8D5A-61DEED74FC72}" type="presParOf" srcId="{B152A894-20E2-43F8-B92D-C2137A454A37}" destId="{5DF6E419-A394-4792-8D05-9B616E4300EC}" srcOrd="2" destOrd="0" presId="urn:microsoft.com/office/officeart/2005/8/layout/orgChart1"/>
    <dgm:cxn modelId="{62E097F2-BBEE-4256-9B65-A0C32F216D3A}" type="presParOf" srcId="{B152A894-20E2-43F8-B92D-C2137A454A37}" destId="{CB0C6734-0001-4C37-9752-922D43A43AE8}" srcOrd="3" destOrd="0" presId="urn:microsoft.com/office/officeart/2005/8/layout/orgChart1"/>
    <dgm:cxn modelId="{745D6C24-D65D-4656-A2AA-1A1B85D12ABB}" type="presParOf" srcId="{CB0C6734-0001-4C37-9752-922D43A43AE8}" destId="{8CA74128-527F-47AC-8471-39245F3E221E}" srcOrd="0" destOrd="0" presId="urn:microsoft.com/office/officeart/2005/8/layout/orgChart1"/>
    <dgm:cxn modelId="{DABB43D1-C018-4C2E-AF4A-59B280F34F0B}" type="presParOf" srcId="{8CA74128-527F-47AC-8471-39245F3E221E}" destId="{96789728-D549-4373-937D-63D0D2C099CD}" srcOrd="0" destOrd="0" presId="urn:microsoft.com/office/officeart/2005/8/layout/orgChart1"/>
    <dgm:cxn modelId="{EA7EE1F5-9C01-46C8-8E54-C35478CC87F4}" type="presParOf" srcId="{8CA74128-527F-47AC-8471-39245F3E221E}" destId="{37F7CD17-D432-4AAD-9A7C-2332957E0ECA}" srcOrd="1" destOrd="0" presId="urn:microsoft.com/office/officeart/2005/8/layout/orgChart1"/>
    <dgm:cxn modelId="{822AD3BC-7AF8-4BB1-8893-71366AFE691E}" type="presParOf" srcId="{CB0C6734-0001-4C37-9752-922D43A43AE8}" destId="{B5775A04-C809-4340-8178-02EA2E9CA501}" srcOrd="1" destOrd="0" presId="urn:microsoft.com/office/officeart/2005/8/layout/orgChart1"/>
    <dgm:cxn modelId="{51314657-6942-4576-8DB7-ACED03F0E1A3}" type="presParOf" srcId="{B5775A04-C809-4340-8178-02EA2E9CA501}" destId="{E5FF25C8-280F-46A4-BBCF-4C51998B0639}" srcOrd="0" destOrd="0" presId="urn:microsoft.com/office/officeart/2005/8/layout/orgChart1"/>
    <dgm:cxn modelId="{321C2421-33DB-444F-BE9C-E6D9E487FDEC}" type="presParOf" srcId="{B5775A04-C809-4340-8178-02EA2E9CA501}" destId="{9C2B7A2F-A02B-4054-8864-B9C79F4C7E7E}" srcOrd="1" destOrd="0" presId="urn:microsoft.com/office/officeart/2005/8/layout/orgChart1"/>
    <dgm:cxn modelId="{57588DA1-0564-45D3-B8ED-8FC039BCC07E}" type="presParOf" srcId="{9C2B7A2F-A02B-4054-8864-B9C79F4C7E7E}" destId="{10633729-2BCC-496E-B046-4B92C0F00D8D}" srcOrd="0" destOrd="0" presId="urn:microsoft.com/office/officeart/2005/8/layout/orgChart1"/>
    <dgm:cxn modelId="{3B363D77-815F-468A-9111-E2AA71EED5B2}" type="presParOf" srcId="{10633729-2BCC-496E-B046-4B92C0F00D8D}" destId="{64197F07-8635-4222-99BA-82519BE2A513}" srcOrd="0" destOrd="0" presId="urn:microsoft.com/office/officeart/2005/8/layout/orgChart1"/>
    <dgm:cxn modelId="{771C33BB-139C-46C6-945D-B3C361E9FC7D}" type="presParOf" srcId="{10633729-2BCC-496E-B046-4B92C0F00D8D}" destId="{6F01B72A-7183-4C2D-821E-F04C69ED73CB}" srcOrd="1" destOrd="0" presId="urn:microsoft.com/office/officeart/2005/8/layout/orgChart1"/>
    <dgm:cxn modelId="{6C4E52C3-F381-4EAC-8AAD-633B58EDC919}" type="presParOf" srcId="{9C2B7A2F-A02B-4054-8864-B9C79F4C7E7E}" destId="{5C96484E-D874-42F7-9364-80DF643CA1F5}" srcOrd="1" destOrd="0" presId="urn:microsoft.com/office/officeart/2005/8/layout/orgChart1"/>
    <dgm:cxn modelId="{BB3297EE-5FEB-42D8-96A1-94C1767C5130}" type="presParOf" srcId="{9C2B7A2F-A02B-4054-8864-B9C79F4C7E7E}" destId="{CF341180-1ED1-4565-983F-CABC5E408BFF}" srcOrd="2" destOrd="0" presId="urn:microsoft.com/office/officeart/2005/8/layout/orgChart1"/>
    <dgm:cxn modelId="{6666701C-AAC0-42DB-B7C6-67D2FE853C59}" type="presParOf" srcId="{B5775A04-C809-4340-8178-02EA2E9CA501}" destId="{AA52E57A-EC73-4D68-BC13-A04532F6566B}" srcOrd="2" destOrd="0" presId="urn:microsoft.com/office/officeart/2005/8/layout/orgChart1"/>
    <dgm:cxn modelId="{FA644C26-DFBC-4FDE-881E-9C2C381C3A28}" type="presParOf" srcId="{B5775A04-C809-4340-8178-02EA2E9CA501}" destId="{97F8A799-3556-49E6-8607-AEEBD0E88DC3}" srcOrd="3" destOrd="0" presId="urn:microsoft.com/office/officeart/2005/8/layout/orgChart1"/>
    <dgm:cxn modelId="{F5D1E004-3DCB-4D6F-B392-E0B62F60511B}" type="presParOf" srcId="{97F8A799-3556-49E6-8607-AEEBD0E88DC3}" destId="{AFFFB2B4-967A-41D3-931D-4A421258C2E5}" srcOrd="0" destOrd="0" presId="urn:microsoft.com/office/officeart/2005/8/layout/orgChart1"/>
    <dgm:cxn modelId="{FEB15E70-C03B-45AA-901A-FB32455E6F21}" type="presParOf" srcId="{AFFFB2B4-967A-41D3-931D-4A421258C2E5}" destId="{79C4E884-41B2-4325-B9BC-BA595654B76D}" srcOrd="0" destOrd="0" presId="urn:microsoft.com/office/officeart/2005/8/layout/orgChart1"/>
    <dgm:cxn modelId="{98BE0D59-18E3-4A36-B10A-6C13162CD5AA}" type="presParOf" srcId="{AFFFB2B4-967A-41D3-931D-4A421258C2E5}" destId="{D1CE2815-2CF4-4E78-B75B-0F6FB8AD9DA1}" srcOrd="1" destOrd="0" presId="urn:microsoft.com/office/officeart/2005/8/layout/orgChart1"/>
    <dgm:cxn modelId="{8295DA44-BF97-4616-8163-376AA10388B5}" type="presParOf" srcId="{97F8A799-3556-49E6-8607-AEEBD0E88DC3}" destId="{1B45D105-EBF7-47AA-8FB8-16384D925DF4}" srcOrd="1" destOrd="0" presId="urn:microsoft.com/office/officeart/2005/8/layout/orgChart1"/>
    <dgm:cxn modelId="{7EE41432-F085-4D15-914B-8346C42B8662}" type="presParOf" srcId="{97F8A799-3556-49E6-8607-AEEBD0E88DC3}" destId="{E7C4B444-D419-45C3-A4B7-AAF906786170}" srcOrd="2" destOrd="0" presId="urn:microsoft.com/office/officeart/2005/8/layout/orgChart1"/>
    <dgm:cxn modelId="{A9EB696B-8F13-444B-A23B-CD32CE94E0EE}" type="presParOf" srcId="{CB0C6734-0001-4C37-9752-922D43A43AE8}" destId="{4A9AFE82-E854-4397-99E8-FC6B6FDF11B5}" srcOrd="2" destOrd="0" presId="urn:microsoft.com/office/officeart/2005/8/layout/orgChart1"/>
    <dgm:cxn modelId="{191B8BF0-11B9-4C32-8948-4891AE62C9E6}" type="presParOf" srcId="{339051F1-3D2A-4E97-B88E-E99F45151910}" destId="{6D6D28BE-471A-4CA6-B5DD-F37ADD1A3175}"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5BC93D-A12A-491C-A8D8-6D8B28D4C5F8}" type="doc">
      <dgm:prSet loTypeId="urn:microsoft.com/office/officeart/2005/8/layout/orgChart1" loCatId="hierarchy" qsTypeId="urn:microsoft.com/office/officeart/2005/8/quickstyle/simple4" qsCatId="simple" csTypeId="urn:microsoft.com/office/officeart/2005/8/colors/accent0_3" csCatId="mainScheme" phldr="1"/>
      <dgm:spPr/>
      <dgm:t>
        <a:bodyPr/>
        <a:lstStyle/>
        <a:p>
          <a:endParaRPr lang="en-US"/>
        </a:p>
      </dgm:t>
    </dgm:pt>
    <dgm:pt modelId="{C1A46780-41FC-4668-83A5-B0F3499E399B}">
      <dgm:prSet phldrT="[Text]"/>
      <dgm:spPr/>
      <dgm:t>
        <a:bodyPr/>
        <a:lstStyle/>
        <a:p>
          <a:r>
            <a:rPr lang="en-US" smtClean="0">
              <a:latin typeface="Franklin Gothic Heavy" panose="020B0903020102020204" pitchFamily="34" charset="0"/>
            </a:rPr>
            <a:t>Financial Market</a:t>
          </a:r>
          <a:endParaRPr lang="en-US" dirty="0">
            <a:latin typeface="Franklin Gothic Heavy" panose="020B0903020102020204" pitchFamily="34" charset="0"/>
          </a:endParaRPr>
        </a:p>
      </dgm:t>
    </dgm:pt>
    <dgm:pt modelId="{16933731-3937-4512-AF26-C503CE00EFC7}" type="parTrans" cxnId="{947F5EA3-E0B8-47FB-8C68-F3CFB815D670}">
      <dgm:prSet/>
      <dgm:spPr/>
      <dgm:t>
        <a:bodyPr/>
        <a:lstStyle/>
        <a:p>
          <a:endParaRPr lang="en-US"/>
        </a:p>
      </dgm:t>
    </dgm:pt>
    <dgm:pt modelId="{43F278F8-F273-4431-AD3D-6105909FF8DC}" type="sibTrans" cxnId="{947F5EA3-E0B8-47FB-8C68-F3CFB815D670}">
      <dgm:prSet/>
      <dgm:spPr/>
      <dgm:t>
        <a:bodyPr/>
        <a:lstStyle/>
        <a:p>
          <a:endParaRPr lang="en-US"/>
        </a:p>
      </dgm:t>
    </dgm:pt>
    <dgm:pt modelId="{47DDA163-F8BC-432D-8972-1ED8A013C3AF}">
      <dgm:prSet phldrT="[Text]"/>
      <dgm:spPr/>
      <dgm:t>
        <a:bodyPr/>
        <a:lstStyle/>
        <a:p>
          <a:r>
            <a:rPr lang="en-US" smtClean="0">
              <a:latin typeface="Franklin Gothic Heavy" panose="020B0903020102020204" pitchFamily="34" charset="0"/>
            </a:rPr>
            <a:t>Money Market</a:t>
          </a:r>
          <a:endParaRPr lang="en-US" dirty="0" smtClean="0">
            <a:latin typeface="Franklin Gothic Heavy" panose="020B0903020102020204" pitchFamily="34" charset="0"/>
          </a:endParaRPr>
        </a:p>
      </dgm:t>
    </dgm:pt>
    <dgm:pt modelId="{65607E27-79CE-4EBB-BF37-3639F4EF04BE}" type="parTrans" cxnId="{DE0C3580-37F1-41EE-9F4D-51479685DF91}">
      <dgm:prSet/>
      <dgm:spPr/>
      <dgm:t>
        <a:bodyPr/>
        <a:lstStyle/>
        <a:p>
          <a:endParaRPr lang="en-US">
            <a:solidFill>
              <a:schemeClr val="tx1"/>
            </a:solidFill>
            <a:latin typeface="Franklin Gothic Heavy" panose="020B0903020102020204" pitchFamily="34" charset="0"/>
          </a:endParaRPr>
        </a:p>
      </dgm:t>
    </dgm:pt>
    <dgm:pt modelId="{E41E0E8C-81E1-435A-B9CC-192493855AC6}" type="sibTrans" cxnId="{DE0C3580-37F1-41EE-9F4D-51479685DF91}">
      <dgm:prSet/>
      <dgm:spPr/>
      <dgm:t>
        <a:bodyPr/>
        <a:lstStyle/>
        <a:p>
          <a:endParaRPr lang="en-US"/>
        </a:p>
      </dgm:t>
    </dgm:pt>
    <dgm:pt modelId="{A1B2915E-D143-4F60-8EEF-57685529C19C}">
      <dgm:prSet phldrT="[Text]"/>
      <dgm:spPr/>
      <dgm:t>
        <a:bodyPr/>
        <a:lstStyle/>
        <a:p>
          <a:r>
            <a:rPr lang="en-US" smtClean="0">
              <a:latin typeface="Franklin Gothic Heavy" panose="020B0903020102020204" pitchFamily="34" charset="0"/>
            </a:rPr>
            <a:t>Capital Market</a:t>
          </a:r>
          <a:endParaRPr lang="en-US" dirty="0">
            <a:latin typeface="Franklin Gothic Heavy" panose="020B0903020102020204" pitchFamily="34" charset="0"/>
          </a:endParaRPr>
        </a:p>
      </dgm:t>
    </dgm:pt>
    <dgm:pt modelId="{A92909A9-06F4-4277-B330-EE362A6C2DA3}" type="parTrans" cxnId="{0C8E9A2E-6388-4FC5-8E87-72F5B70CDF76}">
      <dgm:prSet/>
      <dgm:spPr/>
      <dgm:t>
        <a:bodyPr/>
        <a:lstStyle/>
        <a:p>
          <a:endParaRPr lang="en-US">
            <a:solidFill>
              <a:schemeClr val="tx1"/>
            </a:solidFill>
            <a:latin typeface="Franklin Gothic Heavy" panose="020B0903020102020204" pitchFamily="34" charset="0"/>
          </a:endParaRPr>
        </a:p>
      </dgm:t>
    </dgm:pt>
    <dgm:pt modelId="{5C3A5F0E-DFD1-429A-A422-7FE24735BAD0}" type="sibTrans" cxnId="{0C8E9A2E-6388-4FC5-8E87-72F5B70CDF76}">
      <dgm:prSet/>
      <dgm:spPr/>
      <dgm:t>
        <a:bodyPr/>
        <a:lstStyle/>
        <a:p>
          <a:endParaRPr lang="en-US"/>
        </a:p>
      </dgm:t>
    </dgm:pt>
    <dgm:pt modelId="{08A49BB5-ECE9-4213-A753-9BD1843B1475}">
      <dgm:prSet/>
      <dgm:spPr/>
      <dgm:t>
        <a:bodyPr/>
        <a:lstStyle/>
        <a:p>
          <a:r>
            <a:rPr lang="en-US" smtClean="0">
              <a:latin typeface="Franklin Gothic Heavy" panose="020B0903020102020204" pitchFamily="34" charset="0"/>
            </a:rPr>
            <a:t>Primary</a:t>
          </a:r>
          <a:endParaRPr lang="en-US" dirty="0">
            <a:latin typeface="Franklin Gothic Heavy" panose="020B0903020102020204" pitchFamily="34" charset="0"/>
          </a:endParaRPr>
        </a:p>
      </dgm:t>
    </dgm:pt>
    <dgm:pt modelId="{2B487698-A032-4F9B-897E-CAFE44BF17F1}" type="parTrans" cxnId="{D588D47A-A482-44EF-8420-E8CBEAAB8150}">
      <dgm:prSet/>
      <dgm:spPr/>
      <dgm:t>
        <a:bodyPr/>
        <a:lstStyle/>
        <a:p>
          <a:endParaRPr lang="en-US">
            <a:solidFill>
              <a:schemeClr val="tx1"/>
            </a:solidFill>
            <a:latin typeface="Franklin Gothic Heavy" panose="020B0903020102020204" pitchFamily="34" charset="0"/>
          </a:endParaRPr>
        </a:p>
      </dgm:t>
    </dgm:pt>
    <dgm:pt modelId="{C7298C84-CAF6-4DA1-9280-87608DCE85A8}" type="sibTrans" cxnId="{D588D47A-A482-44EF-8420-E8CBEAAB8150}">
      <dgm:prSet/>
      <dgm:spPr/>
      <dgm:t>
        <a:bodyPr/>
        <a:lstStyle/>
        <a:p>
          <a:endParaRPr lang="en-US"/>
        </a:p>
      </dgm:t>
    </dgm:pt>
    <dgm:pt modelId="{950604C1-4391-458F-A7F0-058D3625F5CB}">
      <dgm:prSet/>
      <dgm:spPr/>
      <dgm:t>
        <a:bodyPr/>
        <a:lstStyle/>
        <a:p>
          <a:r>
            <a:rPr lang="en-US" smtClean="0">
              <a:latin typeface="Franklin Gothic Heavy" panose="020B0903020102020204" pitchFamily="34" charset="0"/>
            </a:rPr>
            <a:t>Secondary</a:t>
          </a:r>
          <a:endParaRPr lang="en-US" dirty="0">
            <a:latin typeface="Franklin Gothic Heavy" panose="020B0903020102020204" pitchFamily="34" charset="0"/>
          </a:endParaRPr>
        </a:p>
      </dgm:t>
    </dgm:pt>
    <dgm:pt modelId="{99ACFDF3-C41A-4550-B272-FDA60C021262}" type="parTrans" cxnId="{3FCA3415-1D4A-4A03-AAE8-FB65CF4B3868}">
      <dgm:prSet/>
      <dgm:spPr/>
      <dgm:t>
        <a:bodyPr/>
        <a:lstStyle/>
        <a:p>
          <a:endParaRPr lang="en-US">
            <a:solidFill>
              <a:schemeClr val="tx1"/>
            </a:solidFill>
            <a:latin typeface="Franklin Gothic Heavy" panose="020B0903020102020204" pitchFamily="34" charset="0"/>
          </a:endParaRPr>
        </a:p>
      </dgm:t>
    </dgm:pt>
    <dgm:pt modelId="{1DC14CD4-16AE-4DAA-801C-FC03935A2C13}" type="sibTrans" cxnId="{3FCA3415-1D4A-4A03-AAE8-FB65CF4B3868}">
      <dgm:prSet/>
      <dgm:spPr/>
      <dgm:t>
        <a:bodyPr/>
        <a:lstStyle/>
        <a:p>
          <a:endParaRPr lang="en-US"/>
        </a:p>
      </dgm:t>
    </dgm:pt>
    <dgm:pt modelId="{2FC26A68-D1FF-4320-ACEB-D70F639D39BF}" type="pres">
      <dgm:prSet presAssocID="{3B5BC93D-A12A-491C-A8D8-6D8B28D4C5F8}" presName="hierChild1" presStyleCnt="0">
        <dgm:presLayoutVars>
          <dgm:orgChart val="1"/>
          <dgm:chPref val="1"/>
          <dgm:dir/>
          <dgm:animOne val="branch"/>
          <dgm:animLvl val="lvl"/>
          <dgm:resizeHandles/>
        </dgm:presLayoutVars>
      </dgm:prSet>
      <dgm:spPr/>
      <dgm:t>
        <a:bodyPr/>
        <a:lstStyle/>
        <a:p>
          <a:endParaRPr lang="en-US"/>
        </a:p>
      </dgm:t>
    </dgm:pt>
    <dgm:pt modelId="{339051F1-3D2A-4E97-B88E-E99F45151910}" type="pres">
      <dgm:prSet presAssocID="{C1A46780-41FC-4668-83A5-B0F3499E399B}" presName="hierRoot1" presStyleCnt="0">
        <dgm:presLayoutVars>
          <dgm:hierBranch val="init"/>
        </dgm:presLayoutVars>
      </dgm:prSet>
      <dgm:spPr/>
      <dgm:t>
        <a:bodyPr/>
        <a:lstStyle/>
        <a:p>
          <a:endParaRPr lang="en-US"/>
        </a:p>
      </dgm:t>
    </dgm:pt>
    <dgm:pt modelId="{F1869AC0-89D1-44E0-BBFF-F35BB7C6BDF8}" type="pres">
      <dgm:prSet presAssocID="{C1A46780-41FC-4668-83A5-B0F3499E399B}" presName="rootComposite1" presStyleCnt="0"/>
      <dgm:spPr/>
      <dgm:t>
        <a:bodyPr/>
        <a:lstStyle/>
        <a:p>
          <a:endParaRPr lang="en-US"/>
        </a:p>
      </dgm:t>
    </dgm:pt>
    <dgm:pt modelId="{BC8DFF4F-F0FD-464B-BC8D-87C98163F76E}" type="pres">
      <dgm:prSet presAssocID="{C1A46780-41FC-4668-83A5-B0F3499E399B}" presName="rootText1" presStyleLbl="node0" presStyleIdx="0" presStyleCnt="1" custScaleX="174389">
        <dgm:presLayoutVars>
          <dgm:chPref val="3"/>
        </dgm:presLayoutVars>
      </dgm:prSet>
      <dgm:spPr/>
      <dgm:t>
        <a:bodyPr/>
        <a:lstStyle/>
        <a:p>
          <a:endParaRPr lang="en-US"/>
        </a:p>
      </dgm:t>
    </dgm:pt>
    <dgm:pt modelId="{71DFFD90-0D68-4101-AE88-3009770B7B10}" type="pres">
      <dgm:prSet presAssocID="{C1A46780-41FC-4668-83A5-B0F3499E399B}" presName="rootConnector1" presStyleLbl="node1" presStyleIdx="0" presStyleCnt="0"/>
      <dgm:spPr/>
      <dgm:t>
        <a:bodyPr/>
        <a:lstStyle/>
        <a:p>
          <a:endParaRPr lang="en-US"/>
        </a:p>
      </dgm:t>
    </dgm:pt>
    <dgm:pt modelId="{B152A894-20E2-43F8-B92D-C2137A454A37}" type="pres">
      <dgm:prSet presAssocID="{C1A46780-41FC-4668-83A5-B0F3499E399B}" presName="hierChild2" presStyleCnt="0"/>
      <dgm:spPr/>
      <dgm:t>
        <a:bodyPr/>
        <a:lstStyle/>
        <a:p>
          <a:endParaRPr lang="en-US"/>
        </a:p>
      </dgm:t>
    </dgm:pt>
    <dgm:pt modelId="{4488640B-95E1-4EE8-9FEA-ACB99C1FE074}" type="pres">
      <dgm:prSet presAssocID="{65607E27-79CE-4EBB-BF37-3639F4EF04BE}" presName="Name37" presStyleLbl="parChTrans1D2" presStyleIdx="0" presStyleCnt="2"/>
      <dgm:spPr/>
      <dgm:t>
        <a:bodyPr/>
        <a:lstStyle/>
        <a:p>
          <a:endParaRPr lang="en-US"/>
        </a:p>
      </dgm:t>
    </dgm:pt>
    <dgm:pt modelId="{B85BE520-D338-4846-8746-46D433DC66BA}" type="pres">
      <dgm:prSet presAssocID="{47DDA163-F8BC-432D-8972-1ED8A013C3AF}" presName="hierRoot2" presStyleCnt="0">
        <dgm:presLayoutVars>
          <dgm:hierBranch val="init"/>
        </dgm:presLayoutVars>
      </dgm:prSet>
      <dgm:spPr/>
      <dgm:t>
        <a:bodyPr/>
        <a:lstStyle/>
        <a:p>
          <a:endParaRPr lang="en-US"/>
        </a:p>
      </dgm:t>
    </dgm:pt>
    <dgm:pt modelId="{F6361B88-E2E9-4834-A399-F60D94BD4475}" type="pres">
      <dgm:prSet presAssocID="{47DDA163-F8BC-432D-8972-1ED8A013C3AF}" presName="rootComposite" presStyleCnt="0"/>
      <dgm:spPr/>
      <dgm:t>
        <a:bodyPr/>
        <a:lstStyle/>
        <a:p>
          <a:endParaRPr lang="en-US"/>
        </a:p>
      </dgm:t>
    </dgm:pt>
    <dgm:pt modelId="{B3CF5EFF-E956-47E4-A010-C402D7FE2ED7}" type="pres">
      <dgm:prSet presAssocID="{47DDA163-F8BC-432D-8972-1ED8A013C3AF}" presName="rootText" presStyleLbl="node2" presStyleIdx="0" presStyleCnt="2" custScaleX="168707">
        <dgm:presLayoutVars>
          <dgm:chPref val="3"/>
        </dgm:presLayoutVars>
      </dgm:prSet>
      <dgm:spPr/>
      <dgm:t>
        <a:bodyPr/>
        <a:lstStyle/>
        <a:p>
          <a:endParaRPr lang="en-US"/>
        </a:p>
      </dgm:t>
    </dgm:pt>
    <dgm:pt modelId="{FA4B2823-081C-465A-9CBB-1FC8C98A9526}" type="pres">
      <dgm:prSet presAssocID="{47DDA163-F8BC-432D-8972-1ED8A013C3AF}" presName="rootConnector" presStyleLbl="node2" presStyleIdx="0" presStyleCnt="2"/>
      <dgm:spPr/>
      <dgm:t>
        <a:bodyPr/>
        <a:lstStyle/>
        <a:p>
          <a:endParaRPr lang="en-US"/>
        </a:p>
      </dgm:t>
    </dgm:pt>
    <dgm:pt modelId="{D130108B-FD6D-48FD-ABEE-49D7E8F4B61F}" type="pres">
      <dgm:prSet presAssocID="{47DDA163-F8BC-432D-8972-1ED8A013C3AF}" presName="hierChild4" presStyleCnt="0"/>
      <dgm:spPr/>
      <dgm:t>
        <a:bodyPr/>
        <a:lstStyle/>
        <a:p>
          <a:endParaRPr lang="en-US"/>
        </a:p>
      </dgm:t>
    </dgm:pt>
    <dgm:pt modelId="{B835655D-8C7C-44D3-9909-398820098B8A}" type="pres">
      <dgm:prSet presAssocID="{47DDA163-F8BC-432D-8972-1ED8A013C3AF}" presName="hierChild5" presStyleCnt="0"/>
      <dgm:spPr/>
      <dgm:t>
        <a:bodyPr/>
        <a:lstStyle/>
        <a:p>
          <a:endParaRPr lang="en-US"/>
        </a:p>
      </dgm:t>
    </dgm:pt>
    <dgm:pt modelId="{5DF6E419-A394-4792-8D05-9B616E4300EC}" type="pres">
      <dgm:prSet presAssocID="{A92909A9-06F4-4277-B330-EE362A6C2DA3}" presName="Name37" presStyleLbl="parChTrans1D2" presStyleIdx="1" presStyleCnt="2"/>
      <dgm:spPr/>
      <dgm:t>
        <a:bodyPr/>
        <a:lstStyle/>
        <a:p>
          <a:endParaRPr lang="en-US"/>
        </a:p>
      </dgm:t>
    </dgm:pt>
    <dgm:pt modelId="{CB0C6734-0001-4C37-9752-922D43A43AE8}" type="pres">
      <dgm:prSet presAssocID="{A1B2915E-D143-4F60-8EEF-57685529C19C}" presName="hierRoot2" presStyleCnt="0">
        <dgm:presLayoutVars>
          <dgm:hierBranch val="init"/>
        </dgm:presLayoutVars>
      </dgm:prSet>
      <dgm:spPr/>
      <dgm:t>
        <a:bodyPr/>
        <a:lstStyle/>
        <a:p>
          <a:endParaRPr lang="en-US"/>
        </a:p>
      </dgm:t>
    </dgm:pt>
    <dgm:pt modelId="{8CA74128-527F-47AC-8471-39245F3E221E}" type="pres">
      <dgm:prSet presAssocID="{A1B2915E-D143-4F60-8EEF-57685529C19C}" presName="rootComposite" presStyleCnt="0"/>
      <dgm:spPr/>
      <dgm:t>
        <a:bodyPr/>
        <a:lstStyle/>
        <a:p>
          <a:endParaRPr lang="en-US"/>
        </a:p>
      </dgm:t>
    </dgm:pt>
    <dgm:pt modelId="{96789728-D549-4373-937D-63D0D2C099CD}" type="pres">
      <dgm:prSet presAssocID="{A1B2915E-D143-4F60-8EEF-57685529C19C}" presName="rootText" presStyleLbl="node2" presStyleIdx="1" presStyleCnt="2" custScaleX="157061">
        <dgm:presLayoutVars>
          <dgm:chPref val="3"/>
        </dgm:presLayoutVars>
      </dgm:prSet>
      <dgm:spPr/>
      <dgm:t>
        <a:bodyPr/>
        <a:lstStyle/>
        <a:p>
          <a:endParaRPr lang="en-US"/>
        </a:p>
      </dgm:t>
    </dgm:pt>
    <dgm:pt modelId="{37F7CD17-D432-4AAD-9A7C-2332957E0ECA}" type="pres">
      <dgm:prSet presAssocID="{A1B2915E-D143-4F60-8EEF-57685529C19C}" presName="rootConnector" presStyleLbl="node2" presStyleIdx="1" presStyleCnt="2"/>
      <dgm:spPr/>
      <dgm:t>
        <a:bodyPr/>
        <a:lstStyle/>
        <a:p>
          <a:endParaRPr lang="en-US"/>
        </a:p>
      </dgm:t>
    </dgm:pt>
    <dgm:pt modelId="{B5775A04-C809-4340-8178-02EA2E9CA501}" type="pres">
      <dgm:prSet presAssocID="{A1B2915E-D143-4F60-8EEF-57685529C19C}" presName="hierChild4" presStyleCnt="0"/>
      <dgm:spPr/>
      <dgm:t>
        <a:bodyPr/>
        <a:lstStyle/>
        <a:p>
          <a:endParaRPr lang="en-US"/>
        </a:p>
      </dgm:t>
    </dgm:pt>
    <dgm:pt modelId="{E5FF25C8-280F-46A4-BBCF-4C51998B0639}" type="pres">
      <dgm:prSet presAssocID="{2B487698-A032-4F9B-897E-CAFE44BF17F1}" presName="Name37" presStyleLbl="parChTrans1D3" presStyleIdx="0" presStyleCnt="2"/>
      <dgm:spPr/>
      <dgm:t>
        <a:bodyPr/>
        <a:lstStyle/>
        <a:p>
          <a:endParaRPr lang="en-US"/>
        </a:p>
      </dgm:t>
    </dgm:pt>
    <dgm:pt modelId="{9C2B7A2F-A02B-4054-8864-B9C79F4C7E7E}" type="pres">
      <dgm:prSet presAssocID="{08A49BB5-ECE9-4213-A753-9BD1843B1475}" presName="hierRoot2" presStyleCnt="0">
        <dgm:presLayoutVars>
          <dgm:hierBranch val="init"/>
        </dgm:presLayoutVars>
      </dgm:prSet>
      <dgm:spPr/>
      <dgm:t>
        <a:bodyPr/>
        <a:lstStyle/>
        <a:p>
          <a:endParaRPr lang="en-US"/>
        </a:p>
      </dgm:t>
    </dgm:pt>
    <dgm:pt modelId="{10633729-2BCC-496E-B046-4B92C0F00D8D}" type="pres">
      <dgm:prSet presAssocID="{08A49BB5-ECE9-4213-A753-9BD1843B1475}" presName="rootComposite" presStyleCnt="0"/>
      <dgm:spPr/>
      <dgm:t>
        <a:bodyPr/>
        <a:lstStyle/>
        <a:p>
          <a:endParaRPr lang="en-US"/>
        </a:p>
      </dgm:t>
    </dgm:pt>
    <dgm:pt modelId="{64197F07-8635-4222-99BA-82519BE2A513}" type="pres">
      <dgm:prSet presAssocID="{08A49BB5-ECE9-4213-A753-9BD1843B1475}" presName="rootText" presStyleLbl="node3" presStyleIdx="0" presStyleCnt="2">
        <dgm:presLayoutVars>
          <dgm:chPref val="3"/>
        </dgm:presLayoutVars>
      </dgm:prSet>
      <dgm:spPr/>
      <dgm:t>
        <a:bodyPr/>
        <a:lstStyle/>
        <a:p>
          <a:endParaRPr lang="en-US"/>
        </a:p>
      </dgm:t>
    </dgm:pt>
    <dgm:pt modelId="{6F01B72A-7183-4C2D-821E-F04C69ED73CB}" type="pres">
      <dgm:prSet presAssocID="{08A49BB5-ECE9-4213-A753-9BD1843B1475}" presName="rootConnector" presStyleLbl="node3" presStyleIdx="0" presStyleCnt="2"/>
      <dgm:spPr/>
      <dgm:t>
        <a:bodyPr/>
        <a:lstStyle/>
        <a:p>
          <a:endParaRPr lang="en-US"/>
        </a:p>
      </dgm:t>
    </dgm:pt>
    <dgm:pt modelId="{5C96484E-D874-42F7-9364-80DF643CA1F5}" type="pres">
      <dgm:prSet presAssocID="{08A49BB5-ECE9-4213-A753-9BD1843B1475}" presName="hierChild4" presStyleCnt="0"/>
      <dgm:spPr/>
      <dgm:t>
        <a:bodyPr/>
        <a:lstStyle/>
        <a:p>
          <a:endParaRPr lang="en-US"/>
        </a:p>
      </dgm:t>
    </dgm:pt>
    <dgm:pt modelId="{CF341180-1ED1-4565-983F-CABC5E408BFF}" type="pres">
      <dgm:prSet presAssocID="{08A49BB5-ECE9-4213-A753-9BD1843B1475}" presName="hierChild5" presStyleCnt="0"/>
      <dgm:spPr/>
      <dgm:t>
        <a:bodyPr/>
        <a:lstStyle/>
        <a:p>
          <a:endParaRPr lang="en-US"/>
        </a:p>
      </dgm:t>
    </dgm:pt>
    <dgm:pt modelId="{AA52E57A-EC73-4D68-BC13-A04532F6566B}" type="pres">
      <dgm:prSet presAssocID="{99ACFDF3-C41A-4550-B272-FDA60C021262}" presName="Name37" presStyleLbl="parChTrans1D3" presStyleIdx="1" presStyleCnt="2"/>
      <dgm:spPr/>
      <dgm:t>
        <a:bodyPr/>
        <a:lstStyle/>
        <a:p>
          <a:endParaRPr lang="en-US"/>
        </a:p>
      </dgm:t>
    </dgm:pt>
    <dgm:pt modelId="{97F8A799-3556-49E6-8607-AEEBD0E88DC3}" type="pres">
      <dgm:prSet presAssocID="{950604C1-4391-458F-A7F0-058D3625F5CB}" presName="hierRoot2" presStyleCnt="0">
        <dgm:presLayoutVars>
          <dgm:hierBranch val="init"/>
        </dgm:presLayoutVars>
      </dgm:prSet>
      <dgm:spPr/>
      <dgm:t>
        <a:bodyPr/>
        <a:lstStyle/>
        <a:p>
          <a:endParaRPr lang="en-US"/>
        </a:p>
      </dgm:t>
    </dgm:pt>
    <dgm:pt modelId="{AFFFB2B4-967A-41D3-931D-4A421258C2E5}" type="pres">
      <dgm:prSet presAssocID="{950604C1-4391-458F-A7F0-058D3625F5CB}" presName="rootComposite" presStyleCnt="0"/>
      <dgm:spPr/>
      <dgm:t>
        <a:bodyPr/>
        <a:lstStyle/>
        <a:p>
          <a:endParaRPr lang="en-US"/>
        </a:p>
      </dgm:t>
    </dgm:pt>
    <dgm:pt modelId="{79C4E884-41B2-4325-B9BC-BA595654B76D}" type="pres">
      <dgm:prSet presAssocID="{950604C1-4391-458F-A7F0-058D3625F5CB}" presName="rootText" presStyleLbl="node3" presStyleIdx="1" presStyleCnt="2">
        <dgm:presLayoutVars>
          <dgm:chPref val="3"/>
        </dgm:presLayoutVars>
      </dgm:prSet>
      <dgm:spPr/>
      <dgm:t>
        <a:bodyPr/>
        <a:lstStyle/>
        <a:p>
          <a:endParaRPr lang="en-US"/>
        </a:p>
      </dgm:t>
    </dgm:pt>
    <dgm:pt modelId="{D1CE2815-2CF4-4E78-B75B-0F6FB8AD9DA1}" type="pres">
      <dgm:prSet presAssocID="{950604C1-4391-458F-A7F0-058D3625F5CB}" presName="rootConnector" presStyleLbl="node3" presStyleIdx="1" presStyleCnt="2"/>
      <dgm:spPr/>
      <dgm:t>
        <a:bodyPr/>
        <a:lstStyle/>
        <a:p>
          <a:endParaRPr lang="en-US"/>
        </a:p>
      </dgm:t>
    </dgm:pt>
    <dgm:pt modelId="{1B45D105-EBF7-47AA-8FB8-16384D925DF4}" type="pres">
      <dgm:prSet presAssocID="{950604C1-4391-458F-A7F0-058D3625F5CB}" presName="hierChild4" presStyleCnt="0"/>
      <dgm:spPr/>
      <dgm:t>
        <a:bodyPr/>
        <a:lstStyle/>
        <a:p>
          <a:endParaRPr lang="en-US"/>
        </a:p>
      </dgm:t>
    </dgm:pt>
    <dgm:pt modelId="{E7C4B444-D419-45C3-A4B7-AAF906786170}" type="pres">
      <dgm:prSet presAssocID="{950604C1-4391-458F-A7F0-058D3625F5CB}" presName="hierChild5" presStyleCnt="0"/>
      <dgm:spPr/>
      <dgm:t>
        <a:bodyPr/>
        <a:lstStyle/>
        <a:p>
          <a:endParaRPr lang="en-US"/>
        </a:p>
      </dgm:t>
    </dgm:pt>
    <dgm:pt modelId="{4A9AFE82-E854-4397-99E8-FC6B6FDF11B5}" type="pres">
      <dgm:prSet presAssocID="{A1B2915E-D143-4F60-8EEF-57685529C19C}" presName="hierChild5" presStyleCnt="0"/>
      <dgm:spPr/>
      <dgm:t>
        <a:bodyPr/>
        <a:lstStyle/>
        <a:p>
          <a:endParaRPr lang="en-US"/>
        </a:p>
      </dgm:t>
    </dgm:pt>
    <dgm:pt modelId="{6D6D28BE-471A-4CA6-B5DD-F37ADD1A3175}" type="pres">
      <dgm:prSet presAssocID="{C1A46780-41FC-4668-83A5-B0F3499E399B}" presName="hierChild3" presStyleCnt="0"/>
      <dgm:spPr/>
      <dgm:t>
        <a:bodyPr/>
        <a:lstStyle/>
        <a:p>
          <a:endParaRPr lang="en-US"/>
        </a:p>
      </dgm:t>
    </dgm:pt>
  </dgm:ptLst>
  <dgm:cxnLst>
    <dgm:cxn modelId="{C8961C17-B044-4EB7-9BCB-837EA19CEA40}" type="presOf" srcId="{99ACFDF3-C41A-4550-B272-FDA60C021262}" destId="{AA52E57A-EC73-4D68-BC13-A04532F6566B}" srcOrd="0" destOrd="0" presId="urn:microsoft.com/office/officeart/2005/8/layout/orgChart1"/>
    <dgm:cxn modelId="{49AA2CB5-33AA-4606-AC2A-B802DC0E7DA9}" type="presOf" srcId="{08A49BB5-ECE9-4213-A753-9BD1843B1475}" destId="{6F01B72A-7183-4C2D-821E-F04C69ED73CB}" srcOrd="1" destOrd="0" presId="urn:microsoft.com/office/officeart/2005/8/layout/orgChart1"/>
    <dgm:cxn modelId="{10275358-49C7-472C-AA9A-6EE466F975FF}" type="presOf" srcId="{A92909A9-06F4-4277-B330-EE362A6C2DA3}" destId="{5DF6E419-A394-4792-8D05-9B616E4300EC}" srcOrd="0" destOrd="0" presId="urn:microsoft.com/office/officeart/2005/8/layout/orgChart1"/>
    <dgm:cxn modelId="{7D579249-0211-4B9C-A71F-A2312C2B6A46}" type="presOf" srcId="{A1B2915E-D143-4F60-8EEF-57685529C19C}" destId="{96789728-D549-4373-937D-63D0D2C099CD}" srcOrd="0" destOrd="0" presId="urn:microsoft.com/office/officeart/2005/8/layout/orgChart1"/>
    <dgm:cxn modelId="{18EA12CC-DFBE-4C35-80AF-DF40EBB7E3B8}" type="presOf" srcId="{950604C1-4391-458F-A7F0-058D3625F5CB}" destId="{79C4E884-41B2-4325-B9BC-BA595654B76D}" srcOrd="0" destOrd="0" presId="urn:microsoft.com/office/officeart/2005/8/layout/orgChart1"/>
    <dgm:cxn modelId="{5B316A7E-8BEB-4915-A130-A2F3A2B8479D}" type="presOf" srcId="{2B487698-A032-4F9B-897E-CAFE44BF17F1}" destId="{E5FF25C8-280F-46A4-BBCF-4C51998B0639}" srcOrd="0" destOrd="0" presId="urn:microsoft.com/office/officeart/2005/8/layout/orgChart1"/>
    <dgm:cxn modelId="{B9B45C91-BC22-47FB-925C-CECE80E8B611}" type="presOf" srcId="{3B5BC93D-A12A-491C-A8D8-6D8B28D4C5F8}" destId="{2FC26A68-D1FF-4320-ACEB-D70F639D39BF}" srcOrd="0" destOrd="0" presId="urn:microsoft.com/office/officeart/2005/8/layout/orgChart1"/>
    <dgm:cxn modelId="{947F5EA3-E0B8-47FB-8C68-F3CFB815D670}" srcId="{3B5BC93D-A12A-491C-A8D8-6D8B28D4C5F8}" destId="{C1A46780-41FC-4668-83A5-B0F3499E399B}" srcOrd="0" destOrd="0" parTransId="{16933731-3937-4512-AF26-C503CE00EFC7}" sibTransId="{43F278F8-F273-4431-AD3D-6105909FF8DC}"/>
    <dgm:cxn modelId="{9C4410FC-0CDE-4200-9A64-2ADD969013D5}" type="presOf" srcId="{C1A46780-41FC-4668-83A5-B0F3499E399B}" destId="{BC8DFF4F-F0FD-464B-BC8D-87C98163F76E}" srcOrd="0" destOrd="0" presId="urn:microsoft.com/office/officeart/2005/8/layout/orgChart1"/>
    <dgm:cxn modelId="{8D6BAD4C-CE44-4084-86B8-F255B654A7E8}" type="presOf" srcId="{47DDA163-F8BC-432D-8972-1ED8A013C3AF}" destId="{B3CF5EFF-E956-47E4-A010-C402D7FE2ED7}" srcOrd="0" destOrd="0" presId="urn:microsoft.com/office/officeart/2005/8/layout/orgChart1"/>
    <dgm:cxn modelId="{65231423-F03B-4CCB-969A-767D76FB4906}" type="presOf" srcId="{08A49BB5-ECE9-4213-A753-9BD1843B1475}" destId="{64197F07-8635-4222-99BA-82519BE2A513}" srcOrd="0" destOrd="0" presId="urn:microsoft.com/office/officeart/2005/8/layout/orgChart1"/>
    <dgm:cxn modelId="{700E9D1E-3D8F-4764-9460-4D8F5CB36BAD}" type="presOf" srcId="{A1B2915E-D143-4F60-8EEF-57685529C19C}" destId="{37F7CD17-D432-4AAD-9A7C-2332957E0ECA}" srcOrd="1" destOrd="0" presId="urn:microsoft.com/office/officeart/2005/8/layout/orgChart1"/>
    <dgm:cxn modelId="{97992405-0D74-4AD3-9F59-FDFCE3F0E42E}" type="presOf" srcId="{47DDA163-F8BC-432D-8972-1ED8A013C3AF}" destId="{FA4B2823-081C-465A-9CBB-1FC8C98A9526}" srcOrd="1" destOrd="0" presId="urn:microsoft.com/office/officeart/2005/8/layout/orgChart1"/>
    <dgm:cxn modelId="{E3F59FBB-028C-4119-9970-CB654BD75E98}" type="presOf" srcId="{C1A46780-41FC-4668-83A5-B0F3499E399B}" destId="{71DFFD90-0D68-4101-AE88-3009770B7B10}" srcOrd="1" destOrd="0" presId="urn:microsoft.com/office/officeart/2005/8/layout/orgChart1"/>
    <dgm:cxn modelId="{0C8E9A2E-6388-4FC5-8E87-72F5B70CDF76}" srcId="{C1A46780-41FC-4668-83A5-B0F3499E399B}" destId="{A1B2915E-D143-4F60-8EEF-57685529C19C}" srcOrd="1" destOrd="0" parTransId="{A92909A9-06F4-4277-B330-EE362A6C2DA3}" sibTransId="{5C3A5F0E-DFD1-429A-A422-7FE24735BAD0}"/>
    <dgm:cxn modelId="{DE0C3580-37F1-41EE-9F4D-51479685DF91}" srcId="{C1A46780-41FC-4668-83A5-B0F3499E399B}" destId="{47DDA163-F8BC-432D-8972-1ED8A013C3AF}" srcOrd="0" destOrd="0" parTransId="{65607E27-79CE-4EBB-BF37-3639F4EF04BE}" sibTransId="{E41E0E8C-81E1-435A-B9CC-192493855AC6}"/>
    <dgm:cxn modelId="{3FCA3415-1D4A-4A03-AAE8-FB65CF4B3868}" srcId="{A1B2915E-D143-4F60-8EEF-57685529C19C}" destId="{950604C1-4391-458F-A7F0-058D3625F5CB}" srcOrd="1" destOrd="0" parTransId="{99ACFDF3-C41A-4550-B272-FDA60C021262}" sibTransId="{1DC14CD4-16AE-4DAA-801C-FC03935A2C13}"/>
    <dgm:cxn modelId="{D588D47A-A482-44EF-8420-E8CBEAAB8150}" srcId="{A1B2915E-D143-4F60-8EEF-57685529C19C}" destId="{08A49BB5-ECE9-4213-A753-9BD1843B1475}" srcOrd="0" destOrd="0" parTransId="{2B487698-A032-4F9B-897E-CAFE44BF17F1}" sibTransId="{C7298C84-CAF6-4DA1-9280-87608DCE85A8}"/>
    <dgm:cxn modelId="{982EFE44-74C6-45AB-BDFE-5E4C172028FF}" type="presOf" srcId="{950604C1-4391-458F-A7F0-058D3625F5CB}" destId="{D1CE2815-2CF4-4E78-B75B-0F6FB8AD9DA1}" srcOrd="1" destOrd="0" presId="urn:microsoft.com/office/officeart/2005/8/layout/orgChart1"/>
    <dgm:cxn modelId="{47DFEF3A-4E74-426C-B33F-40C93CBCA394}" type="presOf" srcId="{65607E27-79CE-4EBB-BF37-3639F4EF04BE}" destId="{4488640B-95E1-4EE8-9FEA-ACB99C1FE074}" srcOrd="0" destOrd="0" presId="urn:microsoft.com/office/officeart/2005/8/layout/orgChart1"/>
    <dgm:cxn modelId="{FBA248B2-259F-4C83-8CD0-D0E90B08105E}" type="presParOf" srcId="{2FC26A68-D1FF-4320-ACEB-D70F639D39BF}" destId="{339051F1-3D2A-4E97-B88E-E99F45151910}" srcOrd="0" destOrd="0" presId="urn:microsoft.com/office/officeart/2005/8/layout/orgChart1"/>
    <dgm:cxn modelId="{2D83C58A-2DD4-45A1-8BA8-C391F2942C44}" type="presParOf" srcId="{339051F1-3D2A-4E97-B88E-E99F45151910}" destId="{F1869AC0-89D1-44E0-BBFF-F35BB7C6BDF8}" srcOrd="0" destOrd="0" presId="urn:microsoft.com/office/officeart/2005/8/layout/orgChart1"/>
    <dgm:cxn modelId="{152DA884-A860-432E-B070-4E745D1D5E34}" type="presParOf" srcId="{F1869AC0-89D1-44E0-BBFF-F35BB7C6BDF8}" destId="{BC8DFF4F-F0FD-464B-BC8D-87C98163F76E}" srcOrd="0" destOrd="0" presId="urn:microsoft.com/office/officeart/2005/8/layout/orgChart1"/>
    <dgm:cxn modelId="{3DE7D3CD-14B5-44C4-BA56-8839609ECEC1}" type="presParOf" srcId="{F1869AC0-89D1-44E0-BBFF-F35BB7C6BDF8}" destId="{71DFFD90-0D68-4101-AE88-3009770B7B10}" srcOrd="1" destOrd="0" presId="urn:microsoft.com/office/officeart/2005/8/layout/orgChart1"/>
    <dgm:cxn modelId="{AC0419E5-5561-4B93-BF20-A5B1AE73808F}" type="presParOf" srcId="{339051F1-3D2A-4E97-B88E-E99F45151910}" destId="{B152A894-20E2-43F8-B92D-C2137A454A37}" srcOrd="1" destOrd="0" presId="urn:microsoft.com/office/officeart/2005/8/layout/orgChart1"/>
    <dgm:cxn modelId="{A02E0074-48F1-432A-973C-7EF10BDC1F37}" type="presParOf" srcId="{B152A894-20E2-43F8-B92D-C2137A454A37}" destId="{4488640B-95E1-4EE8-9FEA-ACB99C1FE074}" srcOrd="0" destOrd="0" presId="urn:microsoft.com/office/officeart/2005/8/layout/orgChart1"/>
    <dgm:cxn modelId="{15CD34A5-D942-4221-93AB-8DBDB3CCBB46}" type="presParOf" srcId="{B152A894-20E2-43F8-B92D-C2137A454A37}" destId="{B85BE520-D338-4846-8746-46D433DC66BA}" srcOrd="1" destOrd="0" presId="urn:microsoft.com/office/officeart/2005/8/layout/orgChart1"/>
    <dgm:cxn modelId="{799E4837-A6B2-4E39-B6C6-280019FE4059}" type="presParOf" srcId="{B85BE520-D338-4846-8746-46D433DC66BA}" destId="{F6361B88-E2E9-4834-A399-F60D94BD4475}" srcOrd="0" destOrd="0" presId="urn:microsoft.com/office/officeart/2005/8/layout/orgChart1"/>
    <dgm:cxn modelId="{F032A87C-13C3-410B-8716-FB6453E8042E}" type="presParOf" srcId="{F6361B88-E2E9-4834-A399-F60D94BD4475}" destId="{B3CF5EFF-E956-47E4-A010-C402D7FE2ED7}" srcOrd="0" destOrd="0" presId="urn:microsoft.com/office/officeart/2005/8/layout/orgChart1"/>
    <dgm:cxn modelId="{77491EE0-2C84-4655-8A59-2AC8974F007A}" type="presParOf" srcId="{F6361B88-E2E9-4834-A399-F60D94BD4475}" destId="{FA4B2823-081C-465A-9CBB-1FC8C98A9526}" srcOrd="1" destOrd="0" presId="urn:microsoft.com/office/officeart/2005/8/layout/orgChart1"/>
    <dgm:cxn modelId="{27D23FF0-218E-441F-8BFA-F0A91B5FA0BB}" type="presParOf" srcId="{B85BE520-D338-4846-8746-46D433DC66BA}" destId="{D130108B-FD6D-48FD-ABEE-49D7E8F4B61F}" srcOrd="1" destOrd="0" presId="urn:microsoft.com/office/officeart/2005/8/layout/orgChart1"/>
    <dgm:cxn modelId="{006D8E85-7219-40B2-8E6E-CC31F33CF04D}" type="presParOf" srcId="{B85BE520-D338-4846-8746-46D433DC66BA}" destId="{B835655D-8C7C-44D3-9909-398820098B8A}" srcOrd="2" destOrd="0" presId="urn:microsoft.com/office/officeart/2005/8/layout/orgChart1"/>
    <dgm:cxn modelId="{DD964CDC-6C5B-45A4-A557-60C74AC03A8B}" type="presParOf" srcId="{B152A894-20E2-43F8-B92D-C2137A454A37}" destId="{5DF6E419-A394-4792-8D05-9B616E4300EC}" srcOrd="2" destOrd="0" presId="urn:microsoft.com/office/officeart/2005/8/layout/orgChart1"/>
    <dgm:cxn modelId="{4CAD9F31-6DBD-45DA-AD19-0EC1D3C10263}" type="presParOf" srcId="{B152A894-20E2-43F8-B92D-C2137A454A37}" destId="{CB0C6734-0001-4C37-9752-922D43A43AE8}" srcOrd="3" destOrd="0" presId="urn:microsoft.com/office/officeart/2005/8/layout/orgChart1"/>
    <dgm:cxn modelId="{061F1B2C-040F-433A-A3A0-5D0C1069FA0F}" type="presParOf" srcId="{CB0C6734-0001-4C37-9752-922D43A43AE8}" destId="{8CA74128-527F-47AC-8471-39245F3E221E}" srcOrd="0" destOrd="0" presId="urn:microsoft.com/office/officeart/2005/8/layout/orgChart1"/>
    <dgm:cxn modelId="{2B408D78-9AE5-4172-92EC-5CE6C288450C}" type="presParOf" srcId="{8CA74128-527F-47AC-8471-39245F3E221E}" destId="{96789728-D549-4373-937D-63D0D2C099CD}" srcOrd="0" destOrd="0" presId="urn:microsoft.com/office/officeart/2005/8/layout/orgChart1"/>
    <dgm:cxn modelId="{AA09B8E4-7D6C-4CC3-A679-895B59C4B7D1}" type="presParOf" srcId="{8CA74128-527F-47AC-8471-39245F3E221E}" destId="{37F7CD17-D432-4AAD-9A7C-2332957E0ECA}" srcOrd="1" destOrd="0" presId="urn:microsoft.com/office/officeart/2005/8/layout/orgChart1"/>
    <dgm:cxn modelId="{AC26CD66-C2CB-444C-BA5A-B8137ED6B47F}" type="presParOf" srcId="{CB0C6734-0001-4C37-9752-922D43A43AE8}" destId="{B5775A04-C809-4340-8178-02EA2E9CA501}" srcOrd="1" destOrd="0" presId="urn:microsoft.com/office/officeart/2005/8/layout/orgChart1"/>
    <dgm:cxn modelId="{CD9EE531-0C5B-4979-82BF-3CEB817C850D}" type="presParOf" srcId="{B5775A04-C809-4340-8178-02EA2E9CA501}" destId="{E5FF25C8-280F-46A4-BBCF-4C51998B0639}" srcOrd="0" destOrd="0" presId="urn:microsoft.com/office/officeart/2005/8/layout/orgChart1"/>
    <dgm:cxn modelId="{D2C9D534-44BA-41D2-9FF5-61C2953A17E2}" type="presParOf" srcId="{B5775A04-C809-4340-8178-02EA2E9CA501}" destId="{9C2B7A2F-A02B-4054-8864-B9C79F4C7E7E}" srcOrd="1" destOrd="0" presId="urn:microsoft.com/office/officeart/2005/8/layout/orgChart1"/>
    <dgm:cxn modelId="{CC73EA2B-F5B4-4767-AB12-87CB88096019}" type="presParOf" srcId="{9C2B7A2F-A02B-4054-8864-B9C79F4C7E7E}" destId="{10633729-2BCC-496E-B046-4B92C0F00D8D}" srcOrd="0" destOrd="0" presId="urn:microsoft.com/office/officeart/2005/8/layout/orgChart1"/>
    <dgm:cxn modelId="{9DDA8DA0-7EDD-4316-9A4F-9DFAFFEBFAE2}" type="presParOf" srcId="{10633729-2BCC-496E-B046-4B92C0F00D8D}" destId="{64197F07-8635-4222-99BA-82519BE2A513}" srcOrd="0" destOrd="0" presId="urn:microsoft.com/office/officeart/2005/8/layout/orgChart1"/>
    <dgm:cxn modelId="{C29AFF87-4C16-4842-9CDA-DC15E19A8A0F}" type="presParOf" srcId="{10633729-2BCC-496E-B046-4B92C0F00D8D}" destId="{6F01B72A-7183-4C2D-821E-F04C69ED73CB}" srcOrd="1" destOrd="0" presId="urn:microsoft.com/office/officeart/2005/8/layout/orgChart1"/>
    <dgm:cxn modelId="{C3AB86D3-B9EC-457C-BA96-7E25532A6F40}" type="presParOf" srcId="{9C2B7A2F-A02B-4054-8864-B9C79F4C7E7E}" destId="{5C96484E-D874-42F7-9364-80DF643CA1F5}" srcOrd="1" destOrd="0" presId="urn:microsoft.com/office/officeart/2005/8/layout/orgChart1"/>
    <dgm:cxn modelId="{A0245324-3732-46F2-A564-84781132D725}" type="presParOf" srcId="{9C2B7A2F-A02B-4054-8864-B9C79F4C7E7E}" destId="{CF341180-1ED1-4565-983F-CABC5E408BFF}" srcOrd="2" destOrd="0" presId="urn:microsoft.com/office/officeart/2005/8/layout/orgChart1"/>
    <dgm:cxn modelId="{D63CABC0-72CB-4F33-AFC0-D0E89E9DECBD}" type="presParOf" srcId="{B5775A04-C809-4340-8178-02EA2E9CA501}" destId="{AA52E57A-EC73-4D68-BC13-A04532F6566B}" srcOrd="2" destOrd="0" presId="urn:microsoft.com/office/officeart/2005/8/layout/orgChart1"/>
    <dgm:cxn modelId="{31DDD99F-4072-403B-B71D-AE58D33F7DA1}" type="presParOf" srcId="{B5775A04-C809-4340-8178-02EA2E9CA501}" destId="{97F8A799-3556-49E6-8607-AEEBD0E88DC3}" srcOrd="3" destOrd="0" presId="urn:microsoft.com/office/officeart/2005/8/layout/orgChart1"/>
    <dgm:cxn modelId="{1FC81FF1-E11C-44F1-B059-D163AD0038F5}" type="presParOf" srcId="{97F8A799-3556-49E6-8607-AEEBD0E88DC3}" destId="{AFFFB2B4-967A-41D3-931D-4A421258C2E5}" srcOrd="0" destOrd="0" presId="urn:microsoft.com/office/officeart/2005/8/layout/orgChart1"/>
    <dgm:cxn modelId="{82F89C6C-A1FA-4D16-AF7C-AAD7F7BE79D8}" type="presParOf" srcId="{AFFFB2B4-967A-41D3-931D-4A421258C2E5}" destId="{79C4E884-41B2-4325-B9BC-BA595654B76D}" srcOrd="0" destOrd="0" presId="urn:microsoft.com/office/officeart/2005/8/layout/orgChart1"/>
    <dgm:cxn modelId="{A5DCBDF0-E50C-40DE-BEFB-8B43249ABA57}" type="presParOf" srcId="{AFFFB2B4-967A-41D3-931D-4A421258C2E5}" destId="{D1CE2815-2CF4-4E78-B75B-0F6FB8AD9DA1}" srcOrd="1" destOrd="0" presId="urn:microsoft.com/office/officeart/2005/8/layout/orgChart1"/>
    <dgm:cxn modelId="{DB3F9A4C-EFE9-4025-BE2A-AEF66E9E0FB5}" type="presParOf" srcId="{97F8A799-3556-49E6-8607-AEEBD0E88DC3}" destId="{1B45D105-EBF7-47AA-8FB8-16384D925DF4}" srcOrd="1" destOrd="0" presId="urn:microsoft.com/office/officeart/2005/8/layout/orgChart1"/>
    <dgm:cxn modelId="{D121AEC1-DF62-4BA8-A15C-789FF53E4295}" type="presParOf" srcId="{97F8A799-3556-49E6-8607-AEEBD0E88DC3}" destId="{E7C4B444-D419-45C3-A4B7-AAF906786170}" srcOrd="2" destOrd="0" presId="urn:microsoft.com/office/officeart/2005/8/layout/orgChart1"/>
    <dgm:cxn modelId="{D33AD0F1-3E98-44E2-8C3D-E85E75AD5C68}" type="presParOf" srcId="{CB0C6734-0001-4C37-9752-922D43A43AE8}" destId="{4A9AFE82-E854-4397-99E8-FC6B6FDF11B5}" srcOrd="2" destOrd="0" presId="urn:microsoft.com/office/officeart/2005/8/layout/orgChart1"/>
    <dgm:cxn modelId="{F5F1FF6A-65E8-489F-BF29-10637A4382C7}" type="presParOf" srcId="{339051F1-3D2A-4E97-B88E-E99F45151910}" destId="{6D6D28BE-471A-4CA6-B5DD-F37ADD1A317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5BC93D-A12A-491C-A8D8-6D8B28D4C5F8}" type="doc">
      <dgm:prSet loTypeId="urn:microsoft.com/office/officeart/2005/8/layout/orgChart1" loCatId="hierarchy" qsTypeId="urn:microsoft.com/office/officeart/2005/8/quickstyle/simple4" qsCatId="simple" csTypeId="urn:microsoft.com/office/officeart/2005/8/colors/colorful4" csCatId="colorful" phldr="1"/>
      <dgm:spPr/>
      <dgm:t>
        <a:bodyPr/>
        <a:lstStyle/>
        <a:p>
          <a:endParaRPr lang="en-US"/>
        </a:p>
      </dgm:t>
    </dgm:pt>
    <dgm:pt modelId="{C1A46780-41FC-4668-83A5-B0F3499E399B}">
      <dgm:prSet phldrT="[Text]"/>
      <dgm:spPr/>
      <dgm:t>
        <a:bodyPr/>
        <a:lstStyle/>
        <a:p>
          <a:r>
            <a:rPr lang="en-US" smtClean="0">
              <a:latin typeface="Franklin Gothic Heavy" panose="020B0903020102020204" pitchFamily="34" charset="0"/>
            </a:rPr>
            <a:t>Financial Market</a:t>
          </a:r>
          <a:endParaRPr lang="en-US" dirty="0">
            <a:latin typeface="Franklin Gothic Heavy" panose="020B0903020102020204" pitchFamily="34" charset="0"/>
          </a:endParaRPr>
        </a:p>
      </dgm:t>
    </dgm:pt>
    <dgm:pt modelId="{16933731-3937-4512-AF26-C503CE00EFC7}" type="parTrans" cxnId="{947F5EA3-E0B8-47FB-8C68-F3CFB815D670}">
      <dgm:prSet/>
      <dgm:spPr/>
      <dgm:t>
        <a:bodyPr/>
        <a:lstStyle/>
        <a:p>
          <a:endParaRPr lang="en-US"/>
        </a:p>
      </dgm:t>
    </dgm:pt>
    <dgm:pt modelId="{43F278F8-F273-4431-AD3D-6105909FF8DC}" type="sibTrans" cxnId="{947F5EA3-E0B8-47FB-8C68-F3CFB815D670}">
      <dgm:prSet/>
      <dgm:spPr/>
      <dgm:t>
        <a:bodyPr/>
        <a:lstStyle/>
        <a:p>
          <a:endParaRPr lang="en-US"/>
        </a:p>
      </dgm:t>
    </dgm:pt>
    <dgm:pt modelId="{47DDA163-F8BC-432D-8972-1ED8A013C3AF}">
      <dgm:prSet phldrT="[Text]"/>
      <dgm:spPr/>
      <dgm:t>
        <a:bodyPr/>
        <a:lstStyle/>
        <a:p>
          <a:r>
            <a:rPr lang="en-US" smtClean="0">
              <a:latin typeface="Franklin Gothic Heavy" panose="020B0903020102020204" pitchFamily="34" charset="0"/>
            </a:rPr>
            <a:t>Money Market</a:t>
          </a:r>
          <a:endParaRPr lang="en-US" dirty="0" smtClean="0">
            <a:latin typeface="Franklin Gothic Heavy" panose="020B0903020102020204" pitchFamily="34" charset="0"/>
          </a:endParaRPr>
        </a:p>
      </dgm:t>
    </dgm:pt>
    <dgm:pt modelId="{65607E27-79CE-4EBB-BF37-3639F4EF04BE}" type="parTrans" cxnId="{DE0C3580-37F1-41EE-9F4D-51479685DF91}">
      <dgm:prSet/>
      <dgm:spPr/>
      <dgm:t>
        <a:bodyPr/>
        <a:lstStyle/>
        <a:p>
          <a:endParaRPr lang="en-US">
            <a:solidFill>
              <a:schemeClr val="tx1"/>
            </a:solidFill>
            <a:latin typeface="Franklin Gothic Heavy" panose="020B0903020102020204" pitchFamily="34" charset="0"/>
          </a:endParaRPr>
        </a:p>
      </dgm:t>
    </dgm:pt>
    <dgm:pt modelId="{E41E0E8C-81E1-435A-B9CC-192493855AC6}" type="sibTrans" cxnId="{DE0C3580-37F1-41EE-9F4D-51479685DF91}">
      <dgm:prSet/>
      <dgm:spPr/>
      <dgm:t>
        <a:bodyPr/>
        <a:lstStyle/>
        <a:p>
          <a:endParaRPr lang="en-US"/>
        </a:p>
      </dgm:t>
    </dgm:pt>
    <dgm:pt modelId="{A1B2915E-D143-4F60-8EEF-57685529C19C}">
      <dgm:prSet phldrT="[Text]"/>
      <dgm:spPr/>
      <dgm:t>
        <a:bodyPr/>
        <a:lstStyle/>
        <a:p>
          <a:r>
            <a:rPr lang="en-US" smtClean="0">
              <a:latin typeface="Franklin Gothic Heavy" panose="020B0903020102020204" pitchFamily="34" charset="0"/>
            </a:rPr>
            <a:t>Capital Market</a:t>
          </a:r>
          <a:endParaRPr lang="en-US" dirty="0">
            <a:latin typeface="Franklin Gothic Heavy" panose="020B0903020102020204" pitchFamily="34" charset="0"/>
          </a:endParaRPr>
        </a:p>
      </dgm:t>
    </dgm:pt>
    <dgm:pt modelId="{A92909A9-06F4-4277-B330-EE362A6C2DA3}" type="parTrans" cxnId="{0C8E9A2E-6388-4FC5-8E87-72F5B70CDF76}">
      <dgm:prSet/>
      <dgm:spPr/>
      <dgm:t>
        <a:bodyPr/>
        <a:lstStyle/>
        <a:p>
          <a:endParaRPr lang="en-US">
            <a:solidFill>
              <a:schemeClr val="tx1"/>
            </a:solidFill>
            <a:latin typeface="Franklin Gothic Heavy" panose="020B0903020102020204" pitchFamily="34" charset="0"/>
          </a:endParaRPr>
        </a:p>
      </dgm:t>
    </dgm:pt>
    <dgm:pt modelId="{5C3A5F0E-DFD1-429A-A422-7FE24735BAD0}" type="sibTrans" cxnId="{0C8E9A2E-6388-4FC5-8E87-72F5B70CDF76}">
      <dgm:prSet/>
      <dgm:spPr/>
      <dgm:t>
        <a:bodyPr/>
        <a:lstStyle/>
        <a:p>
          <a:endParaRPr lang="en-US"/>
        </a:p>
      </dgm:t>
    </dgm:pt>
    <dgm:pt modelId="{08A49BB5-ECE9-4213-A753-9BD1843B1475}">
      <dgm:prSet/>
      <dgm:spPr/>
      <dgm:t>
        <a:bodyPr/>
        <a:lstStyle/>
        <a:p>
          <a:r>
            <a:rPr lang="en-US" smtClean="0">
              <a:latin typeface="Franklin Gothic Heavy" panose="020B0903020102020204" pitchFamily="34" charset="0"/>
            </a:rPr>
            <a:t>Primary</a:t>
          </a:r>
          <a:endParaRPr lang="en-US" dirty="0">
            <a:latin typeface="Franklin Gothic Heavy" panose="020B0903020102020204" pitchFamily="34" charset="0"/>
          </a:endParaRPr>
        </a:p>
      </dgm:t>
    </dgm:pt>
    <dgm:pt modelId="{2B487698-A032-4F9B-897E-CAFE44BF17F1}" type="parTrans" cxnId="{D588D47A-A482-44EF-8420-E8CBEAAB8150}">
      <dgm:prSet/>
      <dgm:spPr/>
      <dgm:t>
        <a:bodyPr/>
        <a:lstStyle/>
        <a:p>
          <a:endParaRPr lang="en-US">
            <a:solidFill>
              <a:schemeClr val="tx1"/>
            </a:solidFill>
            <a:latin typeface="Franklin Gothic Heavy" panose="020B0903020102020204" pitchFamily="34" charset="0"/>
          </a:endParaRPr>
        </a:p>
      </dgm:t>
    </dgm:pt>
    <dgm:pt modelId="{C7298C84-CAF6-4DA1-9280-87608DCE85A8}" type="sibTrans" cxnId="{D588D47A-A482-44EF-8420-E8CBEAAB8150}">
      <dgm:prSet/>
      <dgm:spPr/>
      <dgm:t>
        <a:bodyPr/>
        <a:lstStyle/>
        <a:p>
          <a:endParaRPr lang="en-US"/>
        </a:p>
      </dgm:t>
    </dgm:pt>
    <dgm:pt modelId="{950604C1-4391-458F-A7F0-058D3625F5CB}">
      <dgm:prSet/>
      <dgm:spPr/>
      <dgm:t>
        <a:bodyPr/>
        <a:lstStyle/>
        <a:p>
          <a:r>
            <a:rPr lang="en-US" smtClean="0">
              <a:latin typeface="Franklin Gothic Heavy" panose="020B0903020102020204" pitchFamily="34" charset="0"/>
            </a:rPr>
            <a:t>Secondary</a:t>
          </a:r>
          <a:endParaRPr lang="en-US" dirty="0">
            <a:latin typeface="Franklin Gothic Heavy" panose="020B0903020102020204" pitchFamily="34" charset="0"/>
          </a:endParaRPr>
        </a:p>
      </dgm:t>
    </dgm:pt>
    <dgm:pt modelId="{99ACFDF3-C41A-4550-B272-FDA60C021262}" type="parTrans" cxnId="{3FCA3415-1D4A-4A03-AAE8-FB65CF4B3868}">
      <dgm:prSet/>
      <dgm:spPr/>
      <dgm:t>
        <a:bodyPr/>
        <a:lstStyle/>
        <a:p>
          <a:endParaRPr lang="en-US">
            <a:solidFill>
              <a:schemeClr val="tx1"/>
            </a:solidFill>
            <a:latin typeface="Franklin Gothic Heavy" panose="020B0903020102020204" pitchFamily="34" charset="0"/>
          </a:endParaRPr>
        </a:p>
      </dgm:t>
    </dgm:pt>
    <dgm:pt modelId="{1DC14CD4-16AE-4DAA-801C-FC03935A2C13}" type="sibTrans" cxnId="{3FCA3415-1D4A-4A03-AAE8-FB65CF4B3868}">
      <dgm:prSet/>
      <dgm:spPr/>
      <dgm:t>
        <a:bodyPr/>
        <a:lstStyle/>
        <a:p>
          <a:endParaRPr lang="en-US"/>
        </a:p>
      </dgm:t>
    </dgm:pt>
    <dgm:pt modelId="{2FC26A68-D1FF-4320-ACEB-D70F639D39BF}" type="pres">
      <dgm:prSet presAssocID="{3B5BC93D-A12A-491C-A8D8-6D8B28D4C5F8}" presName="hierChild1" presStyleCnt="0">
        <dgm:presLayoutVars>
          <dgm:orgChart val="1"/>
          <dgm:chPref val="1"/>
          <dgm:dir/>
          <dgm:animOne val="branch"/>
          <dgm:animLvl val="lvl"/>
          <dgm:resizeHandles/>
        </dgm:presLayoutVars>
      </dgm:prSet>
      <dgm:spPr/>
      <dgm:t>
        <a:bodyPr/>
        <a:lstStyle/>
        <a:p>
          <a:endParaRPr lang="en-US"/>
        </a:p>
      </dgm:t>
    </dgm:pt>
    <dgm:pt modelId="{339051F1-3D2A-4E97-B88E-E99F45151910}" type="pres">
      <dgm:prSet presAssocID="{C1A46780-41FC-4668-83A5-B0F3499E399B}" presName="hierRoot1" presStyleCnt="0">
        <dgm:presLayoutVars>
          <dgm:hierBranch val="init"/>
        </dgm:presLayoutVars>
      </dgm:prSet>
      <dgm:spPr/>
    </dgm:pt>
    <dgm:pt modelId="{F1869AC0-89D1-44E0-BBFF-F35BB7C6BDF8}" type="pres">
      <dgm:prSet presAssocID="{C1A46780-41FC-4668-83A5-B0F3499E399B}" presName="rootComposite1" presStyleCnt="0"/>
      <dgm:spPr/>
    </dgm:pt>
    <dgm:pt modelId="{BC8DFF4F-F0FD-464B-BC8D-87C98163F76E}" type="pres">
      <dgm:prSet presAssocID="{C1A46780-41FC-4668-83A5-B0F3499E399B}" presName="rootText1" presStyleLbl="node0" presStyleIdx="0" presStyleCnt="1" custScaleX="174389">
        <dgm:presLayoutVars>
          <dgm:chPref val="3"/>
        </dgm:presLayoutVars>
      </dgm:prSet>
      <dgm:spPr/>
      <dgm:t>
        <a:bodyPr/>
        <a:lstStyle/>
        <a:p>
          <a:endParaRPr lang="en-US"/>
        </a:p>
      </dgm:t>
    </dgm:pt>
    <dgm:pt modelId="{71DFFD90-0D68-4101-AE88-3009770B7B10}" type="pres">
      <dgm:prSet presAssocID="{C1A46780-41FC-4668-83A5-B0F3499E399B}" presName="rootConnector1" presStyleLbl="node1" presStyleIdx="0" presStyleCnt="0"/>
      <dgm:spPr/>
      <dgm:t>
        <a:bodyPr/>
        <a:lstStyle/>
        <a:p>
          <a:endParaRPr lang="en-US"/>
        </a:p>
      </dgm:t>
    </dgm:pt>
    <dgm:pt modelId="{B152A894-20E2-43F8-B92D-C2137A454A37}" type="pres">
      <dgm:prSet presAssocID="{C1A46780-41FC-4668-83A5-B0F3499E399B}" presName="hierChild2" presStyleCnt="0"/>
      <dgm:spPr/>
    </dgm:pt>
    <dgm:pt modelId="{4488640B-95E1-4EE8-9FEA-ACB99C1FE074}" type="pres">
      <dgm:prSet presAssocID="{65607E27-79CE-4EBB-BF37-3639F4EF04BE}" presName="Name37" presStyleLbl="parChTrans1D2" presStyleIdx="0" presStyleCnt="2"/>
      <dgm:spPr/>
      <dgm:t>
        <a:bodyPr/>
        <a:lstStyle/>
        <a:p>
          <a:endParaRPr lang="en-US"/>
        </a:p>
      </dgm:t>
    </dgm:pt>
    <dgm:pt modelId="{B85BE520-D338-4846-8746-46D433DC66BA}" type="pres">
      <dgm:prSet presAssocID="{47DDA163-F8BC-432D-8972-1ED8A013C3AF}" presName="hierRoot2" presStyleCnt="0">
        <dgm:presLayoutVars>
          <dgm:hierBranch val="init"/>
        </dgm:presLayoutVars>
      </dgm:prSet>
      <dgm:spPr/>
    </dgm:pt>
    <dgm:pt modelId="{F6361B88-E2E9-4834-A399-F60D94BD4475}" type="pres">
      <dgm:prSet presAssocID="{47DDA163-F8BC-432D-8972-1ED8A013C3AF}" presName="rootComposite" presStyleCnt="0"/>
      <dgm:spPr/>
    </dgm:pt>
    <dgm:pt modelId="{B3CF5EFF-E956-47E4-A010-C402D7FE2ED7}" type="pres">
      <dgm:prSet presAssocID="{47DDA163-F8BC-432D-8972-1ED8A013C3AF}" presName="rootText" presStyleLbl="node2" presStyleIdx="0" presStyleCnt="2" custScaleX="168707">
        <dgm:presLayoutVars>
          <dgm:chPref val="3"/>
        </dgm:presLayoutVars>
      </dgm:prSet>
      <dgm:spPr/>
      <dgm:t>
        <a:bodyPr/>
        <a:lstStyle/>
        <a:p>
          <a:endParaRPr lang="en-US"/>
        </a:p>
      </dgm:t>
    </dgm:pt>
    <dgm:pt modelId="{FA4B2823-081C-465A-9CBB-1FC8C98A9526}" type="pres">
      <dgm:prSet presAssocID="{47DDA163-F8BC-432D-8972-1ED8A013C3AF}" presName="rootConnector" presStyleLbl="node2" presStyleIdx="0" presStyleCnt="2"/>
      <dgm:spPr/>
      <dgm:t>
        <a:bodyPr/>
        <a:lstStyle/>
        <a:p>
          <a:endParaRPr lang="en-US"/>
        </a:p>
      </dgm:t>
    </dgm:pt>
    <dgm:pt modelId="{D130108B-FD6D-48FD-ABEE-49D7E8F4B61F}" type="pres">
      <dgm:prSet presAssocID="{47DDA163-F8BC-432D-8972-1ED8A013C3AF}" presName="hierChild4" presStyleCnt="0"/>
      <dgm:spPr/>
    </dgm:pt>
    <dgm:pt modelId="{B835655D-8C7C-44D3-9909-398820098B8A}" type="pres">
      <dgm:prSet presAssocID="{47DDA163-F8BC-432D-8972-1ED8A013C3AF}" presName="hierChild5" presStyleCnt="0"/>
      <dgm:spPr/>
    </dgm:pt>
    <dgm:pt modelId="{5DF6E419-A394-4792-8D05-9B616E4300EC}" type="pres">
      <dgm:prSet presAssocID="{A92909A9-06F4-4277-B330-EE362A6C2DA3}" presName="Name37" presStyleLbl="parChTrans1D2" presStyleIdx="1" presStyleCnt="2"/>
      <dgm:spPr/>
      <dgm:t>
        <a:bodyPr/>
        <a:lstStyle/>
        <a:p>
          <a:endParaRPr lang="en-US"/>
        </a:p>
      </dgm:t>
    </dgm:pt>
    <dgm:pt modelId="{CB0C6734-0001-4C37-9752-922D43A43AE8}" type="pres">
      <dgm:prSet presAssocID="{A1B2915E-D143-4F60-8EEF-57685529C19C}" presName="hierRoot2" presStyleCnt="0">
        <dgm:presLayoutVars>
          <dgm:hierBranch val="init"/>
        </dgm:presLayoutVars>
      </dgm:prSet>
      <dgm:spPr/>
    </dgm:pt>
    <dgm:pt modelId="{8CA74128-527F-47AC-8471-39245F3E221E}" type="pres">
      <dgm:prSet presAssocID="{A1B2915E-D143-4F60-8EEF-57685529C19C}" presName="rootComposite" presStyleCnt="0"/>
      <dgm:spPr/>
    </dgm:pt>
    <dgm:pt modelId="{96789728-D549-4373-937D-63D0D2C099CD}" type="pres">
      <dgm:prSet presAssocID="{A1B2915E-D143-4F60-8EEF-57685529C19C}" presName="rootText" presStyleLbl="node2" presStyleIdx="1" presStyleCnt="2" custScaleX="157061">
        <dgm:presLayoutVars>
          <dgm:chPref val="3"/>
        </dgm:presLayoutVars>
      </dgm:prSet>
      <dgm:spPr/>
      <dgm:t>
        <a:bodyPr/>
        <a:lstStyle/>
        <a:p>
          <a:endParaRPr lang="en-US"/>
        </a:p>
      </dgm:t>
    </dgm:pt>
    <dgm:pt modelId="{37F7CD17-D432-4AAD-9A7C-2332957E0ECA}" type="pres">
      <dgm:prSet presAssocID="{A1B2915E-D143-4F60-8EEF-57685529C19C}" presName="rootConnector" presStyleLbl="node2" presStyleIdx="1" presStyleCnt="2"/>
      <dgm:spPr/>
      <dgm:t>
        <a:bodyPr/>
        <a:lstStyle/>
        <a:p>
          <a:endParaRPr lang="en-US"/>
        </a:p>
      </dgm:t>
    </dgm:pt>
    <dgm:pt modelId="{B5775A04-C809-4340-8178-02EA2E9CA501}" type="pres">
      <dgm:prSet presAssocID="{A1B2915E-D143-4F60-8EEF-57685529C19C}" presName="hierChild4" presStyleCnt="0"/>
      <dgm:spPr/>
    </dgm:pt>
    <dgm:pt modelId="{E5FF25C8-280F-46A4-BBCF-4C51998B0639}" type="pres">
      <dgm:prSet presAssocID="{2B487698-A032-4F9B-897E-CAFE44BF17F1}" presName="Name37" presStyleLbl="parChTrans1D3" presStyleIdx="0" presStyleCnt="2"/>
      <dgm:spPr/>
      <dgm:t>
        <a:bodyPr/>
        <a:lstStyle/>
        <a:p>
          <a:endParaRPr lang="en-US"/>
        </a:p>
      </dgm:t>
    </dgm:pt>
    <dgm:pt modelId="{9C2B7A2F-A02B-4054-8864-B9C79F4C7E7E}" type="pres">
      <dgm:prSet presAssocID="{08A49BB5-ECE9-4213-A753-9BD1843B1475}" presName="hierRoot2" presStyleCnt="0">
        <dgm:presLayoutVars>
          <dgm:hierBranch val="init"/>
        </dgm:presLayoutVars>
      </dgm:prSet>
      <dgm:spPr/>
    </dgm:pt>
    <dgm:pt modelId="{10633729-2BCC-496E-B046-4B92C0F00D8D}" type="pres">
      <dgm:prSet presAssocID="{08A49BB5-ECE9-4213-A753-9BD1843B1475}" presName="rootComposite" presStyleCnt="0"/>
      <dgm:spPr/>
    </dgm:pt>
    <dgm:pt modelId="{64197F07-8635-4222-99BA-82519BE2A513}" type="pres">
      <dgm:prSet presAssocID="{08A49BB5-ECE9-4213-A753-9BD1843B1475}" presName="rootText" presStyleLbl="node3" presStyleIdx="0" presStyleCnt="2">
        <dgm:presLayoutVars>
          <dgm:chPref val="3"/>
        </dgm:presLayoutVars>
      </dgm:prSet>
      <dgm:spPr/>
      <dgm:t>
        <a:bodyPr/>
        <a:lstStyle/>
        <a:p>
          <a:endParaRPr lang="en-US"/>
        </a:p>
      </dgm:t>
    </dgm:pt>
    <dgm:pt modelId="{6F01B72A-7183-4C2D-821E-F04C69ED73CB}" type="pres">
      <dgm:prSet presAssocID="{08A49BB5-ECE9-4213-A753-9BD1843B1475}" presName="rootConnector" presStyleLbl="node3" presStyleIdx="0" presStyleCnt="2"/>
      <dgm:spPr/>
      <dgm:t>
        <a:bodyPr/>
        <a:lstStyle/>
        <a:p>
          <a:endParaRPr lang="en-US"/>
        </a:p>
      </dgm:t>
    </dgm:pt>
    <dgm:pt modelId="{5C96484E-D874-42F7-9364-80DF643CA1F5}" type="pres">
      <dgm:prSet presAssocID="{08A49BB5-ECE9-4213-A753-9BD1843B1475}" presName="hierChild4" presStyleCnt="0"/>
      <dgm:spPr/>
    </dgm:pt>
    <dgm:pt modelId="{CF341180-1ED1-4565-983F-CABC5E408BFF}" type="pres">
      <dgm:prSet presAssocID="{08A49BB5-ECE9-4213-A753-9BD1843B1475}" presName="hierChild5" presStyleCnt="0"/>
      <dgm:spPr/>
    </dgm:pt>
    <dgm:pt modelId="{AA52E57A-EC73-4D68-BC13-A04532F6566B}" type="pres">
      <dgm:prSet presAssocID="{99ACFDF3-C41A-4550-B272-FDA60C021262}" presName="Name37" presStyleLbl="parChTrans1D3" presStyleIdx="1" presStyleCnt="2"/>
      <dgm:spPr/>
      <dgm:t>
        <a:bodyPr/>
        <a:lstStyle/>
        <a:p>
          <a:endParaRPr lang="en-US"/>
        </a:p>
      </dgm:t>
    </dgm:pt>
    <dgm:pt modelId="{97F8A799-3556-49E6-8607-AEEBD0E88DC3}" type="pres">
      <dgm:prSet presAssocID="{950604C1-4391-458F-A7F0-058D3625F5CB}" presName="hierRoot2" presStyleCnt="0">
        <dgm:presLayoutVars>
          <dgm:hierBranch val="init"/>
        </dgm:presLayoutVars>
      </dgm:prSet>
      <dgm:spPr/>
    </dgm:pt>
    <dgm:pt modelId="{AFFFB2B4-967A-41D3-931D-4A421258C2E5}" type="pres">
      <dgm:prSet presAssocID="{950604C1-4391-458F-A7F0-058D3625F5CB}" presName="rootComposite" presStyleCnt="0"/>
      <dgm:spPr/>
    </dgm:pt>
    <dgm:pt modelId="{79C4E884-41B2-4325-B9BC-BA595654B76D}" type="pres">
      <dgm:prSet presAssocID="{950604C1-4391-458F-A7F0-058D3625F5CB}" presName="rootText" presStyleLbl="node3" presStyleIdx="1" presStyleCnt="2">
        <dgm:presLayoutVars>
          <dgm:chPref val="3"/>
        </dgm:presLayoutVars>
      </dgm:prSet>
      <dgm:spPr/>
      <dgm:t>
        <a:bodyPr/>
        <a:lstStyle/>
        <a:p>
          <a:endParaRPr lang="en-US"/>
        </a:p>
      </dgm:t>
    </dgm:pt>
    <dgm:pt modelId="{D1CE2815-2CF4-4E78-B75B-0F6FB8AD9DA1}" type="pres">
      <dgm:prSet presAssocID="{950604C1-4391-458F-A7F0-058D3625F5CB}" presName="rootConnector" presStyleLbl="node3" presStyleIdx="1" presStyleCnt="2"/>
      <dgm:spPr/>
      <dgm:t>
        <a:bodyPr/>
        <a:lstStyle/>
        <a:p>
          <a:endParaRPr lang="en-US"/>
        </a:p>
      </dgm:t>
    </dgm:pt>
    <dgm:pt modelId="{1B45D105-EBF7-47AA-8FB8-16384D925DF4}" type="pres">
      <dgm:prSet presAssocID="{950604C1-4391-458F-A7F0-058D3625F5CB}" presName="hierChild4" presStyleCnt="0"/>
      <dgm:spPr/>
    </dgm:pt>
    <dgm:pt modelId="{E7C4B444-D419-45C3-A4B7-AAF906786170}" type="pres">
      <dgm:prSet presAssocID="{950604C1-4391-458F-A7F0-058D3625F5CB}" presName="hierChild5" presStyleCnt="0"/>
      <dgm:spPr/>
    </dgm:pt>
    <dgm:pt modelId="{4A9AFE82-E854-4397-99E8-FC6B6FDF11B5}" type="pres">
      <dgm:prSet presAssocID="{A1B2915E-D143-4F60-8EEF-57685529C19C}" presName="hierChild5" presStyleCnt="0"/>
      <dgm:spPr/>
    </dgm:pt>
    <dgm:pt modelId="{6D6D28BE-471A-4CA6-B5DD-F37ADD1A3175}" type="pres">
      <dgm:prSet presAssocID="{C1A46780-41FC-4668-83A5-B0F3499E399B}" presName="hierChild3" presStyleCnt="0"/>
      <dgm:spPr/>
    </dgm:pt>
  </dgm:ptLst>
  <dgm:cxnLst>
    <dgm:cxn modelId="{A45CC395-8398-4A24-AC15-EB2324689D62}" type="presOf" srcId="{47DDA163-F8BC-432D-8972-1ED8A013C3AF}" destId="{B3CF5EFF-E956-47E4-A010-C402D7FE2ED7}" srcOrd="0" destOrd="0" presId="urn:microsoft.com/office/officeart/2005/8/layout/orgChart1"/>
    <dgm:cxn modelId="{0E6865DC-E8CF-47F4-AF12-FAAF2F7517FC}" type="presOf" srcId="{2B487698-A032-4F9B-897E-CAFE44BF17F1}" destId="{E5FF25C8-280F-46A4-BBCF-4C51998B0639}" srcOrd="0" destOrd="0" presId="urn:microsoft.com/office/officeart/2005/8/layout/orgChart1"/>
    <dgm:cxn modelId="{94564274-16DC-46B9-91FB-7D7665C98163}" type="presOf" srcId="{C1A46780-41FC-4668-83A5-B0F3499E399B}" destId="{71DFFD90-0D68-4101-AE88-3009770B7B10}" srcOrd="1" destOrd="0" presId="urn:microsoft.com/office/officeart/2005/8/layout/orgChart1"/>
    <dgm:cxn modelId="{2EDCF15D-C490-4987-9B63-79A5A74E6AED}" type="presOf" srcId="{950604C1-4391-458F-A7F0-058D3625F5CB}" destId="{D1CE2815-2CF4-4E78-B75B-0F6FB8AD9DA1}" srcOrd="1" destOrd="0" presId="urn:microsoft.com/office/officeart/2005/8/layout/orgChart1"/>
    <dgm:cxn modelId="{7FA43ED5-C303-4AF7-B9BE-6F48BBEC98BB}" type="presOf" srcId="{08A49BB5-ECE9-4213-A753-9BD1843B1475}" destId="{6F01B72A-7183-4C2D-821E-F04C69ED73CB}" srcOrd="1" destOrd="0" presId="urn:microsoft.com/office/officeart/2005/8/layout/orgChart1"/>
    <dgm:cxn modelId="{635CCDA6-C33A-4294-8B2B-703A08665EE8}" type="presOf" srcId="{A1B2915E-D143-4F60-8EEF-57685529C19C}" destId="{96789728-D549-4373-937D-63D0D2C099CD}" srcOrd="0" destOrd="0" presId="urn:microsoft.com/office/officeart/2005/8/layout/orgChart1"/>
    <dgm:cxn modelId="{C75A5449-FD0F-4696-9D92-A2FDD8D8A10B}" type="presOf" srcId="{C1A46780-41FC-4668-83A5-B0F3499E399B}" destId="{BC8DFF4F-F0FD-464B-BC8D-87C98163F76E}" srcOrd="0" destOrd="0" presId="urn:microsoft.com/office/officeart/2005/8/layout/orgChart1"/>
    <dgm:cxn modelId="{E61AEE9C-C68A-4887-8F54-05B0C9393DFB}" type="presOf" srcId="{99ACFDF3-C41A-4550-B272-FDA60C021262}" destId="{AA52E57A-EC73-4D68-BC13-A04532F6566B}" srcOrd="0" destOrd="0" presId="urn:microsoft.com/office/officeart/2005/8/layout/orgChart1"/>
    <dgm:cxn modelId="{74C976BC-DD9B-4887-B42B-7B38AA03846C}" type="presOf" srcId="{3B5BC93D-A12A-491C-A8D8-6D8B28D4C5F8}" destId="{2FC26A68-D1FF-4320-ACEB-D70F639D39BF}" srcOrd="0" destOrd="0" presId="urn:microsoft.com/office/officeart/2005/8/layout/orgChart1"/>
    <dgm:cxn modelId="{595C3A76-00B7-47FB-9407-C4CC5CC23DDC}" type="presOf" srcId="{08A49BB5-ECE9-4213-A753-9BD1843B1475}" destId="{64197F07-8635-4222-99BA-82519BE2A513}" srcOrd="0" destOrd="0" presId="urn:microsoft.com/office/officeart/2005/8/layout/orgChart1"/>
    <dgm:cxn modelId="{947F5EA3-E0B8-47FB-8C68-F3CFB815D670}" srcId="{3B5BC93D-A12A-491C-A8D8-6D8B28D4C5F8}" destId="{C1A46780-41FC-4668-83A5-B0F3499E399B}" srcOrd="0" destOrd="0" parTransId="{16933731-3937-4512-AF26-C503CE00EFC7}" sibTransId="{43F278F8-F273-4431-AD3D-6105909FF8DC}"/>
    <dgm:cxn modelId="{85C5589F-9D11-4BEA-830F-11830F088B7C}" type="presOf" srcId="{65607E27-79CE-4EBB-BF37-3639F4EF04BE}" destId="{4488640B-95E1-4EE8-9FEA-ACB99C1FE074}" srcOrd="0" destOrd="0" presId="urn:microsoft.com/office/officeart/2005/8/layout/orgChart1"/>
    <dgm:cxn modelId="{D364AC7D-BCBD-4698-9570-10E6FEC91DD9}" type="presOf" srcId="{950604C1-4391-458F-A7F0-058D3625F5CB}" destId="{79C4E884-41B2-4325-B9BC-BA595654B76D}" srcOrd="0" destOrd="0" presId="urn:microsoft.com/office/officeart/2005/8/layout/orgChart1"/>
    <dgm:cxn modelId="{0C8E9A2E-6388-4FC5-8E87-72F5B70CDF76}" srcId="{C1A46780-41FC-4668-83A5-B0F3499E399B}" destId="{A1B2915E-D143-4F60-8EEF-57685529C19C}" srcOrd="1" destOrd="0" parTransId="{A92909A9-06F4-4277-B330-EE362A6C2DA3}" sibTransId="{5C3A5F0E-DFD1-429A-A422-7FE24735BAD0}"/>
    <dgm:cxn modelId="{2609AFEC-52AC-499C-A958-299FC72B6804}" type="presOf" srcId="{A92909A9-06F4-4277-B330-EE362A6C2DA3}" destId="{5DF6E419-A394-4792-8D05-9B616E4300EC}" srcOrd="0" destOrd="0" presId="urn:microsoft.com/office/officeart/2005/8/layout/orgChart1"/>
    <dgm:cxn modelId="{DE0C3580-37F1-41EE-9F4D-51479685DF91}" srcId="{C1A46780-41FC-4668-83A5-B0F3499E399B}" destId="{47DDA163-F8BC-432D-8972-1ED8A013C3AF}" srcOrd="0" destOrd="0" parTransId="{65607E27-79CE-4EBB-BF37-3639F4EF04BE}" sibTransId="{E41E0E8C-81E1-435A-B9CC-192493855AC6}"/>
    <dgm:cxn modelId="{3FCA3415-1D4A-4A03-AAE8-FB65CF4B3868}" srcId="{A1B2915E-D143-4F60-8EEF-57685529C19C}" destId="{950604C1-4391-458F-A7F0-058D3625F5CB}" srcOrd="1" destOrd="0" parTransId="{99ACFDF3-C41A-4550-B272-FDA60C021262}" sibTransId="{1DC14CD4-16AE-4DAA-801C-FC03935A2C13}"/>
    <dgm:cxn modelId="{D588D47A-A482-44EF-8420-E8CBEAAB8150}" srcId="{A1B2915E-D143-4F60-8EEF-57685529C19C}" destId="{08A49BB5-ECE9-4213-A753-9BD1843B1475}" srcOrd="0" destOrd="0" parTransId="{2B487698-A032-4F9B-897E-CAFE44BF17F1}" sibTransId="{C7298C84-CAF6-4DA1-9280-87608DCE85A8}"/>
    <dgm:cxn modelId="{E22CA521-691D-4535-B7F4-8712C2949875}" type="presOf" srcId="{A1B2915E-D143-4F60-8EEF-57685529C19C}" destId="{37F7CD17-D432-4AAD-9A7C-2332957E0ECA}" srcOrd="1" destOrd="0" presId="urn:microsoft.com/office/officeart/2005/8/layout/orgChart1"/>
    <dgm:cxn modelId="{056C20D2-2988-4084-87D5-5E65CE7F9489}" type="presOf" srcId="{47DDA163-F8BC-432D-8972-1ED8A013C3AF}" destId="{FA4B2823-081C-465A-9CBB-1FC8C98A9526}" srcOrd="1" destOrd="0" presId="urn:microsoft.com/office/officeart/2005/8/layout/orgChart1"/>
    <dgm:cxn modelId="{9BFD669A-54D6-4523-9701-51B202F8EAD7}" type="presParOf" srcId="{2FC26A68-D1FF-4320-ACEB-D70F639D39BF}" destId="{339051F1-3D2A-4E97-B88E-E99F45151910}" srcOrd="0" destOrd="0" presId="urn:microsoft.com/office/officeart/2005/8/layout/orgChart1"/>
    <dgm:cxn modelId="{D9BA77D5-BD33-47F9-A093-AC2597D22077}" type="presParOf" srcId="{339051F1-3D2A-4E97-B88E-E99F45151910}" destId="{F1869AC0-89D1-44E0-BBFF-F35BB7C6BDF8}" srcOrd="0" destOrd="0" presId="urn:microsoft.com/office/officeart/2005/8/layout/orgChart1"/>
    <dgm:cxn modelId="{F8B2ADBF-3D20-42B8-9AD3-BDB652234ACA}" type="presParOf" srcId="{F1869AC0-89D1-44E0-BBFF-F35BB7C6BDF8}" destId="{BC8DFF4F-F0FD-464B-BC8D-87C98163F76E}" srcOrd="0" destOrd="0" presId="urn:microsoft.com/office/officeart/2005/8/layout/orgChart1"/>
    <dgm:cxn modelId="{9DE93F69-B974-4B74-8E59-F45A36E7891C}" type="presParOf" srcId="{F1869AC0-89D1-44E0-BBFF-F35BB7C6BDF8}" destId="{71DFFD90-0D68-4101-AE88-3009770B7B10}" srcOrd="1" destOrd="0" presId="urn:microsoft.com/office/officeart/2005/8/layout/orgChart1"/>
    <dgm:cxn modelId="{B793CDDB-ECB4-475D-B98C-3336051278DD}" type="presParOf" srcId="{339051F1-3D2A-4E97-B88E-E99F45151910}" destId="{B152A894-20E2-43F8-B92D-C2137A454A37}" srcOrd="1" destOrd="0" presId="urn:microsoft.com/office/officeart/2005/8/layout/orgChart1"/>
    <dgm:cxn modelId="{DFFDCDDF-8542-4544-8DAF-9615709369B9}" type="presParOf" srcId="{B152A894-20E2-43F8-B92D-C2137A454A37}" destId="{4488640B-95E1-4EE8-9FEA-ACB99C1FE074}" srcOrd="0" destOrd="0" presId="urn:microsoft.com/office/officeart/2005/8/layout/orgChart1"/>
    <dgm:cxn modelId="{83F8A402-BFA5-4762-95C1-0B402BF05D88}" type="presParOf" srcId="{B152A894-20E2-43F8-B92D-C2137A454A37}" destId="{B85BE520-D338-4846-8746-46D433DC66BA}" srcOrd="1" destOrd="0" presId="urn:microsoft.com/office/officeart/2005/8/layout/orgChart1"/>
    <dgm:cxn modelId="{8B09D04B-F1F5-40C2-8716-5FEF5D6EC894}" type="presParOf" srcId="{B85BE520-D338-4846-8746-46D433DC66BA}" destId="{F6361B88-E2E9-4834-A399-F60D94BD4475}" srcOrd="0" destOrd="0" presId="urn:microsoft.com/office/officeart/2005/8/layout/orgChart1"/>
    <dgm:cxn modelId="{4648B905-5175-4DB1-A973-0CC22F36E748}" type="presParOf" srcId="{F6361B88-E2E9-4834-A399-F60D94BD4475}" destId="{B3CF5EFF-E956-47E4-A010-C402D7FE2ED7}" srcOrd="0" destOrd="0" presId="urn:microsoft.com/office/officeart/2005/8/layout/orgChart1"/>
    <dgm:cxn modelId="{99364B9D-46FD-4AFD-A46E-1D7EB93FBD5F}" type="presParOf" srcId="{F6361B88-E2E9-4834-A399-F60D94BD4475}" destId="{FA4B2823-081C-465A-9CBB-1FC8C98A9526}" srcOrd="1" destOrd="0" presId="urn:microsoft.com/office/officeart/2005/8/layout/orgChart1"/>
    <dgm:cxn modelId="{7B896620-E8C4-4426-877F-95FDAA8390DA}" type="presParOf" srcId="{B85BE520-D338-4846-8746-46D433DC66BA}" destId="{D130108B-FD6D-48FD-ABEE-49D7E8F4B61F}" srcOrd="1" destOrd="0" presId="urn:microsoft.com/office/officeart/2005/8/layout/orgChart1"/>
    <dgm:cxn modelId="{1978F4EC-1F6C-43D5-86EA-0E48986E394C}" type="presParOf" srcId="{B85BE520-D338-4846-8746-46D433DC66BA}" destId="{B835655D-8C7C-44D3-9909-398820098B8A}" srcOrd="2" destOrd="0" presId="urn:microsoft.com/office/officeart/2005/8/layout/orgChart1"/>
    <dgm:cxn modelId="{1E035F75-FE72-4F77-B4C6-444B0A2B5D66}" type="presParOf" srcId="{B152A894-20E2-43F8-B92D-C2137A454A37}" destId="{5DF6E419-A394-4792-8D05-9B616E4300EC}" srcOrd="2" destOrd="0" presId="urn:microsoft.com/office/officeart/2005/8/layout/orgChart1"/>
    <dgm:cxn modelId="{132E6FBA-83D9-46FC-9E91-09C55D284DDF}" type="presParOf" srcId="{B152A894-20E2-43F8-B92D-C2137A454A37}" destId="{CB0C6734-0001-4C37-9752-922D43A43AE8}" srcOrd="3" destOrd="0" presId="urn:microsoft.com/office/officeart/2005/8/layout/orgChart1"/>
    <dgm:cxn modelId="{C1975E5F-15A7-4F37-818D-45AE9EB40B5C}" type="presParOf" srcId="{CB0C6734-0001-4C37-9752-922D43A43AE8}" destId="{8CA74128-527F-47AC-8471-39245F3E221E}" srcOrd="0" destOrd="0" presId="urn:microsoft.com/office/officeart/2005/8/layout/orgChart1"/>
    <dgm:cxn modelId="{45D02D5E-E082-498D-BC1B-62CBC031FCCD}" type="presParOf" srcId="{8CA74128-527F-47AC-8471-39245F3E221E}" destId="{96789728-D549-4373-937D-63D0D2C099CD}" srcOrd="0" destOrd="0" presId="urn:microsoft.com/office/officeart/2005/8/layout/orgChart1"/>
    <dgm:cxn modelId="{2B842FA9-EA44-4AA6-B61D-16A4D6F7E5CE}" type="presParOf" srcId="{8CA74128-527F-47AC-8471-39245F3E221E}" destId="{37F7CD17-D432-4AAD-9A7C-2332957E0ECA}" srcOrd="1" destOrd="0" presId="urn:microsoft.com/office/officeart/2005/8/layout/orgChart1"/>
    <dgm:cxn modelId="{B951CC28-4A76-4093-8AD0-E3FD9E530AAC}" type="presParOf" srcId="{CB0C6734-0001-4C37-9752-922D43A43AE8}" destId="{B5775A04-C809-4340-8178-02EA2E9CA501}" srcOrd="1" destOrd="0" presId="urn:microsoft.com/office/officeart/2005/8/layout/orgChart1"/>
    <dgm:cxn modelId="{65B33CAD-8377-48BF-AC84-A33AC1F4A8AB}" type="presParOf" srcId="{B5775A04-C809-4340-8178-02EA2E9CA501}" destId="{E5FF25C8-280F-46A4-BBCF-4C51998B0639}" srcOrd="0" destOrd="0" presId="urn:microsoft.com/office/officeart/2005/8/layout/orgChart1"/>
    <dgm:cxn modelId="{828EE0A2-A0ED-4135-9872-C0E289F420FA}" type="presParOf" srcId="{B5775A04-C809-4340-8178-02EA2E9CA501}" destId="{9C2B7A2F-A02B-4054-8864-B9C79F4C7E7E}" srcOrd="1" destOrd="0" presId="urn:microsoft.com/office/officeart/2005/8/layout/orgChart1"/>
    <dgm:cxn modelId="{5AF57544-6C13-48EB-BEE5-F05DE5D4CE3C}" type="presParOf" srcId="{9C2B7A2F-A02B-4054-8864-B9C79F4C7E7E}" destId="{10633729-2BCC-496E-B046-4B92C0F00D8D}" srcOrd="0" destOrd="0" presId="urn:microsoft.com/office/officeart/2005/8/layout/orgChart1"/>
    <dgm:cxn modelId="{909C10B6-9749-4BA7-B09F-0114367A4C9D}" type="presParOf" srcId="{10633729-2BCC-496E-B046-4B92C0F00D8D}" destId="{64197F07-8635-4222-99BA-82519BE2A513}" srcOrd="0" destOrd="0" presId="urn:microsoft.com/office/officeart/2005/8/layout/orgChart1"/>
    <dgm:cxn modelId="{B7083157-F6CB-41DF-A187-3BC34C487183}" type="presParOf" srcId="{10633729-2BCC-496E-B046-4B92C0F00D8D}" destId="{6F01B72A-7183-4C2D-821E-F04C69ED73CB}" srcOrd="1" destOrd="0" presId="urn:microsoft.com/office/officeart/2005/8/layout/orgChart1"/>
    <dgm:cxn modelId="{A6101747-646A-4A89-98B6-A05A2CDBF058}" type="presParOf" srcId="{9C2B7A2F-A02B-4054-8864-B9C79F4C7E7E}" destId="{5C96484E-D874-42F7-9364-80DF643CA1F5}" srcOrd="1" destOrd="0" presId="urn:microsoft.com/office/officeart/2005/8/layout/orgChart1"/>
    <dgm:cxn modelId="{4C1B36B8-3833-40F5-ACB2-8154CC69F3A1}" type="presParOf" srcId="{9C2B7A2F-A02B-4054-8864-B9C79F4C7E7E}" destId="{CF341180-1ED1-4565-983F-CABC5E408BFF}" srcOrd="2" destOrd="0" presId="urn:microsoft.com/office/officeart/2005/8/layout/orgChart1"/>
    <dgm:cxn modelId="{C89E9F4F-6A87-42E5-8094-C24B5F600CA0}" type="presParOf" srcId="{B5775A04-C809-4340-8178-02EA2E9CA501}" destId="{AA52E57A-EC73-4D68-BC13-A04532F6566B}" srcOrd="2" destOrd="0" presId="urn:microsoft.com/office/officeart/2005/8/layout/orgChart1"/>
    <dgm:cxn modelId="{8776B552-CFC6-4019-9F65-5E91AC6580AD}" type="presParOf" srcId="{B5775A04-C809-4340-8178-02EA2E9CA501}" destId="{97F8A799-3556-49E6-8607-AEEBD0E88DC3}" srcOrd="3" destOrd="0" presId="urn:microsoft.com/office/officeart/2005/8/layout/orgChart1"/>
    <dgm:cxn modelId="{68E2C57D-07C5-4063-816D-A43ABF5DC60D}" type="presParOf" srcId="{97F8A799-3556-49E6-8607-AEEBD0E88DC3}" destId="{AFFFB2B4-967A-41D3-931D-4A421258C2E5}" srcOrd="0" destOrd="0" presId="urn:microsoft.com/office/officeart/2005/8/layout/orgChart1"/>
    <dgm:cxn modelId="{7793525A-13DC-4EA9-8AF1-44BEE2BDF28F}" type="presParOf" srcId="{AFFFB2B4-967A-41D3-931D-4A421258C2E5}" destId="{79C4E884-41B2-4325-B9BC-BA595654B76D}" srcOrd="0" destOrd="0" presId="urn:microsoft.com/office/officeart/2005/8/layout/orgChart1"/>
    <dgm:cxn modelId="{4B72354A-8CAA-4609-9A43-172F9C118063}" type="presParOf" srcId="{AFFFB2B4-967A-41D3-931D-4A421258C2E5}" destId="{D1CE2815-2CF4-4E78-B75B-0F6FB8AD9DA1}" srcOrd="1" destOrd="0" presId="urn:microsoft.com/office/officeart/2005/8/layout/orgChart1"/>
    <dgm:cxn modelId="{B7BD51C5-2D7E-4A7D-A2F1-6CEDBEF01470}" type="presParOf" srcId="{97F8A799-3556-49E6-8607-AEEBD0E88DC3}" destId="{1B45D105-EBF7-47AA-8FB8-16384D925DF4}" srcOrd="1" destOrd="0" presId="urn:microsoft.com/office/officeart/2005/8/layout/orgChart1"/>
    <dgm:cxn modelId="{60B77800-43A4-4772-8C5F-2052314A8BEC}" type="presParOf" srcId="{97F8A799-3556-49E6-8607-AEEBD0E88DC3}" destId="{E7C4B444-D419-45C3-A4B7-AAF906786170}" srcOrd="2" destOrd="0" presId="urn:microsoft.com/office/officeart/2005/8/layout/orgChart1"/>
    <dgm:cxn modelId="{97FB4ADC-96FE-4BBA-B34E-110FEDF9796D}" type="presParOf" srcId="{CB0C6734-0001-4C37-9752-922D43A43AE8}" destId="{4A9AFE82-E854-4397-99E8-FC6B6FDF11B5}" srcOrd="2" destOrd="0" presId="urn:microsoft.com/office/officeart/2005/8/layout/orgChart1"/>
    <dgm:cxn modelId="{B5607223-55F0-4B88-BF69-3D25A1BC8BDF}" type="presParOf" srcId="{339051F1-3D2A-4E97-B88E-E99F45151910}" destId="{6D6D28BE-471A-4CA6-B5DD-F37ADD1A317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2E57A-EC73-4D68-BC13-A04532F6566B}">
      <dsp:nvSpPr>
        <dsp:cNvPr id="0" name=""/>
        <dsp:cNvSpPr/>
      </dsp:nvSpPr>
      <dsp:spPr>
        <a:xfrm>
          <a:off x="6012240" y="2852490"/>
          <a:ext cx="554932" cy="2755916"/>
        </a:xfrm>
        <a:custGeom>
          <a:avLst/>
          <a:gdLst/>
          <a:ahLst/>
          <a:cxnLst/>
          <a:rect l="0" t="0" r="0" b="0"/>
          <a:pathLst>
            <a:path>
              <a:moveTo>
                <a:pt x="0" y="0"/>
              </a:moveTo>
              <a:lnTo>
                <a:pt x="0" y="2755916"/>
              </a:lnTo>
              <a:lnTo>
                <a:pt x="554932" y="2755916"/>
              </a:lnTo>
            </a:path>
          </a:pathLst>
        </a:custGeom>
        <a:noFill/>
        <a:ln w="9525"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5FF25C8-280F-46A4-BBCF-4C51998B0639}">
      <dsp:nvSpPr>
        <dsp:cNvPr id="0" name=""/>
        <dsp:cNvSpPr/>
      </dsp:nvSpPr>
      <dsp:spPr>
        <a:xfrm>
          <a:off x="6012240" y="2852490"/>
          <a:ext cx="554932" cy="1083522"/>
        </a:xfrm>
        <a:custGeom>
          <a:avLst/>
          <a:gdLst/>
          <a:ahLst/>
          <a:cxnLst/>
          <a:rect l="0" t="0" r="0" b="0"/>
          <a:pathLst>
            <a:path>
              <a:moveTo>
                <a:pt x="0" y="0"/>
              </a:moveTo>
              <a:lnTo>
                <a:pt x="0" y="1083522"/>
              </a:lnTo>
              <a:lnTo>
                <a:pt x="554932" y="1083522"/>
              </a:lnTo>
            </a:path>
          </a:pathLst>
        </a:custGeom>
        <a:noFill/>
        <a:ln w="9525"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DF6E419-A394-4792-8D05-9B616E4300EC}">
      <dsp:nvSpPr>
        <dsp:cNvPr id="0" name=""/>
        <dsp:cNvSpPr/>
      </dsp:nvSpPr>
      <dsp:spPr>
        <a:xfrm>
          <a:off x="5257800" y="1180096"/>
          <a:ext cx="2234259" cy="494651"/>
        </a:xfrm>
        <a:custGeom>
          <a:avLst/>
          <a:gdLst/>
          <a:ahLst/>
          <a:cxnLst/>
          <a:rect l="0" t="0" r="0" b="0"/>
          <a:pathLst>
            <a:path>
              <a:moveTo>
                <a:pt x="0" y="0"/>
              </a:moveTo>
              <a:lnTo>
                <a:pt x="0" y="247325"/>
              </a:lnTo>
              <a:lnTo>
                <a:pt x="2234259" y="247325"/>
              </a:lnTo>
              <a:lnTo>
                <a:pt x="2234259" y="494651"/>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488640B-95E1-4EE8-9FEA-ACB99C1FE074}">
      <dsp:nvSpPr>
        <dsp:cNvPr id="0" name=""/>
        <dsp:cNvSpPr/>
      </dsp:nvSpPr>
      <dsp:spPr>
        <a:xfrm>
          <a:off x="3160700" y="1180096"/>
          <a:ext cx="2097099" cy="494651"/>
        </a:xfrm>
        <a:custGeom>
          <a:avLst/>
          <a:gdLst/>
          <a:ahLst/>
          <a:cxnLst/>
          <a:rect l="0" t="0" r="0" b="0"/>
          <a:pathLst>
            <a:path>
              <a:moveTo>
                <a:pt x="2097099" y="0"/>
              </a:moveTo>
              <a:lnTo>
                <a:pt x="2097099" y="247325"/>
              </a:lnTo>
              <a:lnTo>
                <a:pt x="0" y="247325"/>
              </a:lnTo>
              <a:lnTo>
                <a:pt x="0" y="494651"/>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C8DFF4F-F0FD-464B-BC8D-87C98163F76E}">
      <dsp:nvSpPr>
        <dsp:cNvPr id="0" name=""/>
        <dsp:cNvSpPr/>
      </dsp:nvSpPr>
      <dsp:spPr>
        <a:xfrm>
          <a:off x="3203947" y="2354"/>
          <a:ext cx="4107705" cy="1177742"/>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smtClean="0">
              <a:latin typeface="Franklin Gothic Heavy" panose="020B0903020102020204" pitchFamily="34" charset="0"/>
            </a:rPr>
            <a:t>Financial Market</a:t>
          </a:r>
          <a:endParaRPr lang="en-US" sz="3600" kern="1200" dirty="0">
            <a:latin typeface="Franklin Gothic Heavy" panose="020B0903020102020204" pitchFamily="34" charset="0"/>
          </a:endParaRPr>
        </a:p>
      </dsp:txBody>
      <dsp:txXfrm>
        <a:off x="3203947" y="2354"/>
        <a:ext cx="4107705" cy="1177742"/>
      </dsp:txXfrm>
    </dsp:sp>
    <dsp:sp modelId="{B3CF5EFF-E956-47E4-A010-C402D7FE2ED7}">
      <dsp:nvSpPr>
        <dsp:cNvPr id="0" name=""/>
        <dsp:cNvSpPr/>
      </dsp:nvSpPr>
      <dsp:spPr>
        <a:xfrm>
          <a:off x="1173767" y="1674748"/>
          <a:ext cx="3973866" cy="1177742"/>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smtClean="0">
              <a:latin typeface="Franklin Gothic Heavy" panose="020B0903020102020204" pitchFamily="34" charset="0"/>
            </a:rPr>
            <a:t>Money Market</a:t>
          </a:r>
          <a:endParaRPr lang="en-US" sz="3600" kern="1200" dirty="0" smtClean="0">
            <a:latin typeface="Franklin Gothic Heavy" panose="020B0903020102020204" pitchFamily="34" charset="0"/>
          </a:endParaRPr>
        </a:p>
      </dsp:txBody>
      <dsp:txXfrm>
        <a:off x="1173767" y="1674748"/>
        <a:ext cx="3973866" cy="1177742"/>
      </dsp:txXfrm>
    </dsp:sp>
    <dsp:sp modelId="{96789728-D549-4373-937D-63D0D2C099CD}">
      <dsp:nvSpPr>
        <dsp:cNvPr id="0" name=""/>
        <dsp:cNvSpPr/>
      </dsp:nvSpPr>
      <dsp:spPr>
        <a:xfrm>
          <a:off x="5642285" y="1674748"/>
          <a:ext cx="3699546" cy="1177742"/>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smtClean="0">
              <a:latin typeface="Franklin Gothic Heavy" panose="020B0903020102020204" pitchFamily="34" charset="0"/>
            </a:rPr>
            <a:t>Capital Market</a:t>
          </a:r>
          <a:endParaRPr lang="en-US" sz="3600" kern="1200" dirty="0">
            <a:latin typeface="Franklin Gothic Heavy" panose="020B0903020102020204" pitchFamily="34" charset="0"/>
          </a:endParaRPr>
        </a:p>
      </dsp:txBody>
      <dsp:txXfrm>
        <a:off x="5642285" y="1674748"/>
        <a:ext cx="3699546" cy="1177742"/>
      </dsp:txXfrm>
    </dsp:sp>
    <dsp:sp modelId="{64197F07-8635-4222-99BA-82519BE2A513}">
      <dsp:nvSpPr>
        <dsp:cNvPr id="0" name=""/>
        <dsp:cNvSpPr/>
      </dsp:nvSpPr>
      <dsp:spPr>
        <a:xfrm>
          <a:off x="6567172" y="3347141"/>
          <a:ext cx="2355484" cy="1177742"/>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smtClean="0">
              <a:latin typeface="Franklin Gothic Heavy" panose="020B0903020102020204" pitchFamily="34" charset="0"/>
            </a:rPr>
            <a:t>Primary</a:t>
          </a:r>
          <a:endParaRPr lang="en-US" sz="3600" kern="1200" dirty="0">
            <a:latin typeface="Franklin Gothic Heavy" panose="020B0903020102020204" pitchFamily="34" charset="0"/>
          </a:endParaRPr>
        </a:p>
      </dsp:txBody>
      <dsp:txXfrm>
        <a:off x="6567172" y="3347141"/>
        <a:ext cx="2355484" cy="1177742"/>
      </dsp:txXfrm>
    </dsp:sp>
    <dsp:sp modelId="{79C4E884-41B2-4325-B9BC-BA595654B76D}">
      <dsp:nvSpPr>
        <dsp:cNvPr id="0" name=""/>
        <dsp:cNvSpPr/>
      </dsp:nvSpPr>
      <dsp:spPr>
        <a:xfrm>
          <a:off x="6567172" y="5019535"/>
          <a:ext cx="2355484" cy="1177742"/>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smtClean="0">
              <a:latin typeface="Franklin Gothic Heavy" panose="020B0903020102020204" pitchFamily="34" charset="0"/>
            </a:rPr>
            <a:t>Secondary</a:t>
          </a:r>
          <a:endParaRPr lang="en-US" sz="3600" kern="1200" dirty="0">
            <a:latin typeface="Franklin Gothic Heavy" panose="020B0903020102020204" pitchFamily="34" charset="0"/>
          </a:endParaRPr>
        </a:p>
      </dsp:txBody>
      <dsp:txXfrm>
        <a:off x="6567172" y="5019535"/>
        <a:ext cx="2355484" cy="11777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2E57A-EC73-4D68-BC13-A04532F6566B}">
      <dsp:nvSpPr>
        <dsp:cNvPr id="0" name=""/>
        <dsp:cNvSpPr/>
      </dsp:nvSpPr>
      <dsp:spPr>
        <a:xfrm>
          <a:off x="6012240" y="2852490"/>
          <a:ext cx="554932" cy="2755916"/>
        </a:xfrm>
        <a:custGeom>
          <a:avLst/>
          <a:gdLst/>
          <a:ahLst/>
          <a:cxnLst/>
          <a:rect l="0" t="0" r="0" b="0"/>
          <a:pathLst>
            <a:path>
              <a:moveTo>
                <a:pt x="0" y="0"/>
              </a:moveTo>
              <a:lnTo>
                <a:pt x="0" y="2755916"/>
              </a:lnTo>
              <a:lnTo>
                <a:pt x="554932" y="2755916"/>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5FF25C8-280F-46A4-BBCF-4C51998B0639}">
      <dsp:nvSpPr>
        <dsp:cNvPr id="0" name=""/>
        <dsp:cNvSpPr/>
      </dsp:nvSpPr>
      <dsp:spPr>
        <a:xfrm>
          <a:off x="6012240" y="2852490"/>
          <a:ext cx="554932" cy="1083522"/>
        </a:xfrm>
        <a:custGeom>
          <a:avLst/>
          <a:gdLst/>
          <a:ahLst/>
          <a:cxnLst/>
          <a:rect l="0" t="0" r="0" b="0"/>
          <a:pathLst>
            <a:path>
              <a:moveTo>
                <a:pt x="0" y="0"/>
              </a:moveTo>
              <a:lnTo>
                <a:pt x="0" y="1083522"/>
              </a:lnTo>
              <a:lnTo>
                <a:pt x="554932" y="1083522"/>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DF6E419-A394-4792-8D05-9B616E4300EC}">
      <dsp:nvSpPr>
        <dsp:cNvPr id="0" name=""/>
        <dsp:cNvSpPr/>
      </dsp:nvSpPr>
      <dsp:spPr>
        <a:xfrm>
          <a:off x="5257800" y="1180096"/>
          <a:ext cx="2234259" cy="494651"/>
        </a:xfrm>
        <a:custGeom>
          <a:avLst/>
          <a:gdLst/>
          <a:ahLst/>
          <a:cxnLst/>
          <a:rect l="0" t="0" r="0" b="0"/>
          <a:pathLst>
            <a:path>
              <a:moveTo>
                <a:pt x="0" y="0"/>
              </a:moveTo>
              <a:lnTo>
                <a:pt x="0" y="247325"/>
              </a:lnTo>
              <a:lnTo>
                <a:pt x="2234259" y="247325"/>
              </a:lnTo>
              <a:lnTo>
                <a:pt x="2234259" y="494651"/>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488640B-95E1-4EE8-9FEA-ACB99C1FE074}">
      <dsp:nvSpPr>
        <dsp:cNvPr id="0" name=""/>
        <dsp:cNvSpPr/>
      </dsp:nvSpPr>
      <dsp:spPr>
        <a:xfrm>
          <a:off x="3160700" y="1180096"/>
          <a:ext cx="2097099" cy="494651"/>
        </a:xfrm>
        <a:custGeom>
          <a:avLst/>
          <a:gdLst/>
          <a:ahLst/>
          <a:cxnLst/>
          <a:rect l="0" t="0" r="0" b="0"/>
          <a:pathLst>
            <a:path>
              <a:moveTo>
                <a:pt x="2097099" y="0"/>
              </a:moveTo>
              <a:lnTo>
                <a:pt x="2097099" y="247325"/>
              </a:lnTo>
              <a:lnTo>
                <a:pt x="0" y="247325"/>
              </a:lnTo>
              <a:lnTo>
                <a:pt x="0" y="494651"/>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C8DFF4F-F0FD-464B-BC8D-87C98163F76E}">
      <dsp:nvSpPr>
        <dsp:cNvPr id="0" name=""/>
        <dsp:cNvSpPr/>
      </dsp:nvSpPr>
      <dsp:spPr>
        <a:xfrm>
          <a:off x="3203947" y="2354"/>
          <a:ext cx="4107705" cy="1177742"/>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smtClean="0">
              <a:latin typeface="Franklin Gothic Heavy" panose="020B0903020102020204" pitchFamily="34" charset="0"/>
            </a:rPr>
            <a:t>Financial Market</a:t>
          </a:r>
          <a:endParaRPr lang="en-US" sz="3600" kern="1200" dirty="0">
            <a:latin typeface="Franklin Gothic Heavy" panose="020B0903020102020204" pitchFamily="34" charset="0"/>
          </a:endParaRPr>
        </a:p>
      </dsp:txBody>
      <dsp:txXfrm>
        <a:off x="3203947" y="2354"/>
        <a:ext cx="4107705" cy="1177742"/>
      </dsp:txXfrm>
    </dsp:sp>
    <dsp:sp modelId="{B3CF5EFF-E956-47E4-A010-C402D7FE2ED7}">
      <dsp:nvSpPr>
        <dsp:cNvPr id="0" name=""/>
        <dsp:cNvSpPr/>
      </dsp:nvSpPr>
      <dsp:spPr>
        <a:xfrm>
          <a:off x="1173767" y="1674748"/>
          <a:ext cx="3973866" cy="1177742"/>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smtClean="0">
              <a:latin typeface="Franklin Gothic Heavy" panose="020B0903020102020204" pitchFamily="34" charset="0"/>
            </a:rPr>
            <a:t>Money Market</a:t>
          </a:r>
          <a:endParaRPr lang="en-US" sz="3600" kern="1200" dirty="0" smtClean="0">
            <a:latin typeface="Franklin Gothic Heavy" panose="020B0903020102020204" pitchFamily="34" charset="0"/>
          </a:endParaRPr>
        </a:p>
      </dsp:txBody>
      <dsp:txXfrm>
        <a:off x="1173767" y="1674748"/>
        <a:ext cx="3973866" cy="1177742"/>
      </dsp:txXfrm>
    </dsp:sp>
    <dsp:sp modelId="{96789728-D549-4373-937D-63D0D2C099CD}">
      <dsp:nvSpPr>
        <dsp:cNvPr id="0" name=""/>
        <dsp:cNvSpPr/>
      </dsp:nvSpPr>
      <dsp:spPr>
        <a:xfrm>
          <a:off x="5642285" y="1674748"/>
          <a:ext cx="3699546" cy="1177742"/>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smtClean="0">
              <a:latin typeface="Franklin Gothic Heavy" panose="020B0903020102020204" pitchFamily="34" charset="0"/>
            </a:rPr>
            <a:t>Capital Market</a:t>
          </a:r>
          <a:endParaRPr lang="en-US" sz="3600" kern="1200" dirty="0">
            <a:latin typeface="Franklin Gothic Heavy" panose="020B0903020102020204" pitchFamily="34" charset="0"/>
          </a:endParaRPr>
        </a:p>
      </dsp:txBody>
      <dsp:txXfrm>
        <a:off x="5642285" y="1674748"/>
        <a:ext cx="3699546" cy="1177742"/>
      </dsp:txXfrm>
    </dsp:sp>
    <dsp:sp modelId="{64197F07-8635-4222-99BA-82519BE2A513}">
      <dsp:nvSpPr>
        <dsp:cNvPr id="0" name=""/>
        <dsp:cNvSpPr/>
      </dsp:nvSpPr>
      <dsp:spPr>
        <a:xfrm>
          <a:off x="6567172" y="3347141"/>
          <a:ext cx="2355484" cy="1177742"/>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smtClean="0">
              <a:latin typeface="Franklin Gothic Heavy" panose="020B0903020102020204" pitchFamily="34" charset="0"/>
            </a:rPr>
            <a:t>Primary</a:t>
          </a:r>
          <a:endParaRPr lang="en-US" sz="3600" kern="1200" dirty="0">
            <a:latin typeface="Franklin Gothic Heavy" panose="020B0903020102020204" pitchFamily="34" charset="0"/>
          </a:endParaRPr>
        </a:p>
      </dsp:txBody>
      <dsp:txXfrm>
        <a:off x="6567172" y="3347141"/>
        <a:ext cx="2355484" cy="1177742"/>
      </dsp:txXfrm>
    </dsp:sp>
    <dsp:sp modelId="{79C4E884-41B2-4325-B9BC-BA595654B76D}">
      <dsp:nvSpPr>
        <dsp:cNvPr id="0" name=""/>
        <dsp:cNvSpPr/>
      </dsp:nvSpPr>
      <dsp:spPr>
        <a:xfrm>
          <a:off x="6567172" y="5019535"/>
          <a:ext cx="2355484" cy="1177742"/>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smtClean="0">
              <a:latin typeface="Franklin Gothic Heavy" panose="020B0903020102020204" pitchFamily="34" charset="0"/>
            </a:rPr>
            <a:t>Secondary</a:t>
          </a:r>
          <a:endParaRPr lang="en-US" sz="3600" kern="1200" dirty="0">
            <a:latin typeface="Franklin Gothic Heavy" panose="020B0903020102020204" pitchFamily="34" charset="0"/>
          </a:endParaRPr>
        </a:p>
      </dsp:txBody>
      <dsp:txXfrm>
        <a:off x="6567172" y="5019535"/>
        <a:ext cx="2355484" cy="11777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B3CCFA-07B4-4379-AB34-EE3DE3034A08}" type="datetimeFigureOut">
              <a:rPr lang="en-US" smtClean="0"/>
              <a:t>12-Feb-15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05DD3A-6D41-4206-B689-DBB022E68C56}" type="slidenum">
              <a:rPr lang="en-US" smtClean="0"/>
              <a:t>‹#›</a:t>
            </a:fld>
            <a:endParaRPr lang="en-US"/>
          </a:p>
        </p:txBody>
      </p:sp>
    </p:spTree>
    <p:extLst>
      <p:ext uri="{BB962C8B-B14F-4D97-AF65-F5344CB8AC3E}">
        <p14:creationId xmlns:p14="http://schemas.microsoft.com/office/powerpoint/2010/main" val="1469891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Tea seller vs fortune</a:t>
            </a:r>
            <a:r>
              <a:rPr lang="en-US" baseline="0" dirty="0" smtClean="0"/>
              <a:t> 500</a:t>
            </a:r>
            <a:endParaRPr lang="en-US" dirty="0"/>
          </a:p>
        </p:txBody>
      </p:sp>
      <p:sp>
        <p:nvSpPr>
          <p:cNvPr id="4" name="Slide Number Placeholder 3"/>
          <p:cNvSpPr>
            <a:spLocks noGrp="1"/>
          </p:cNvSpPr>
          <p:nvPr>
            <p:ph type="sldNum" sz="quarter" idx="10"/>
          </p:nvPr>
        </p:nvSpPr>
        <p:spPr/>
        <p:txBody>
          <a:bodyPr/>
          <a:lstStyle/>
          <a:p>
            <a:fld id="{DC05DD3A-6D41-4206-B689-DBB022E68C56}" type="slidenum">
              <a:rPr lang="en-US" smtClean="0"/>
              <a:t>9</a:t>
            </a:fld>
            <a:endParaRPr lang="en-US"/>
          </a:p>
        </p:txBody>
      </p:sp>
    </p:spTree>
    <p:extLst>
      <p:ext uri="{BB962C8B-B14F-4D97-AF65-F5344CB8AC3E}">
        <p14:creationId xmlns:p14="http://schemas.microsoft.com/office/powerpoint/2010/main" val="702280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Profit: 25%</a:t>
            </a:r>
            <a:endParaRPr lang="en-US" dirty="0"/>
          </a:p>
        </p:txBody>
      </p:sp>
      <p:sp>
        <p:nvSpPr>
          <p:cNvPr id="4" name="Slide Number Placeholder 3"/>
          <p:cNvSpPr>
            <a:spLocks noGrp="1"/>
          </p:cNvSpPr>
          <p:nvPr>
            <p:ph type="sldNum" sz="quarter" idx="10"/>
          </p:nvPr>
        </p:nvSpPr>
        <p:spPr/>
        <p:txBody>
          <a:bodyPr/>
          <a:lstStyle/>
          <a:p>
            <a:fld id="{DC05DD3A-6D41-4206-B689-DBB022E68C56}" type="slidenum">
              <a:rPr lang="en-US" smtClean="0"/>
              <a:t>54</a:t>
            </a:fld>
            <a:endParaRPr lang="en-US"/>
          </a:p>
        </p:txBody>
      </p:sp>
    </p:spTree>
    <p:extLst>
      <p:ext uri="{BB962C8B-B14F-4D97-AF65-F5344CB8AC3E}">
        <p14:creationId xmlns:p14="http://schemas.microsoft.com/office/powerpoint/2010/main" val="2752014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Profit: 25%</a:t>
            </a:r>
          </a:p>
          <a:p>
            <a:r>
              <a:rPr lang="en-US" dirty="0" smtClean="0"/>
              <a:t>Bearer bond</a:t>
            </a:r>
            <a:endParaRPr lang="en-US" dirty="0"/>
          </a:p>
        </p:txBody>
      </p:sp>
      <p:sp>
        <p:nvSpPr>
          <p:cNvPr id="4" name="Slide Number Placeholder 3"/>
          <p:cNvSpPr>
            <a:spLocks noGrp="1"/>
          </p:cNvSpPr>
          <p:nvPr>
            <p:ph type="sldNum" sz="quarter" idx="10"/>
          </p:nvPr>
        </p:nvSpPr>
        <p:spPr/>
        <p:txBody>
          <a:bodyPr/>
          <a:lstStyle/>
          <a:p>
            <a:fld id="{DC05DD3A-6D41-4206-B689-DBB022E68C56}" type="slidenum">
              <a:rPr lang="en-US" smtClean="0"/>
              <a:t>57</a:t>
            </a:fld>
            <a:endParaRPr lang="en-US"/>
          </a:p>
        </p:txBody>
      </p:sp>
    </p:spTree>
    <p:extLst>
      <p:ext uri="{BB962C8B-B14F-4D97-AF65-F5344CB8AC3E}">
        <p14:creationId xmlns:p14="http://schemas.microsoft.com/office/powerpoint/2010/main" val="408171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Yield</a:t>
            </a:r>
            <a:r>
              <a:rPr lang="en-US" baseline="0" dirty="0" smtClean="0"/>
              <a:t> to Maturity</a:t>
            </a:r>
            <a:endParaRPr lang="en-US" dirty="0"/>
          </a:p>
        </p:txBody>
      </p:sp>
      <p:sp>
        <p:nvSpPr>
          <p:cNvPr id="4" name="Slide Number Placeholder 3"/>
          <p:cNvSpPr>
            <a:spLocks noGrp="1"/>
          </p:cNvSpPr>
          <p:nvPr>
            <p:ph type="sldNum" sz="quarter" idx="10"/>
          </p:nvPr>
        </p:nvSpPr>
        <p:spPr/>
        <p:txBody>
          <a:bodyPr/>
          <a:lstStyle/>
          <a:p>
            <a:fld id="{DC05DD3A-6D41-4206-B689-DBB022E68C56}" type="slidenum">
              <a:rPr lang="en-US" smtClean="0"/>
              <a:t>61</a:t>
            </a:fld>
            <a:endParaRPr lang="en-US"/>
          </a:p>
        </p:txBody>
      </p:sp>
    </p:spTree>
    <p:extLst>
      <p:ext uri="{BB962C8B-B14F-4D97-AF65-F5344CB8AC3E}">
        <p14:creationId xmlns:p14="http://schemas.microsoft.com/office/powerpoint/2010/main" val="2466580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Bonds r issued by a Government and </a:t>
            </a:r>
            <a:r>
              <a:rPr lang="en-US" dirty="0" err="1" smtClean="0"/>
              <a:t>thats</a:t>
            </a:r>
            <a:r>
              <a:rPr lang="en-US" dirty="0" smtClean="0"/>
              <a:t> the reason risk of default is very less.</a:t>
            </a:r>
            <a:br>
              <a:rPr lang="en-US" dirty="0" smtClean="0"/>
            </a:br>
            <a:r>
              <a:rPr lang="en-US" dirty="0" smtClean="0"/>
              <a:t>Other side, Debentures r issued by companies where the risk of default is very high.</a:t>
            </a:r>
          </a:p>
          <a:p>
            <a:r>
              <a:rPr lang="en-US" dirty="0" smtClean="0"/>
              <a:t>Yield(rate of return) and the maturity always inversely related.</a:t>
            </a:r>
          </a:p>
          <a:p>
            <a:r>
              <a:rPr lang="en-US" dirty="0" smtClean="0"/>
              <a:t>. In general terms bondholders are secured by access to the underlying asset in case of default by the issuer. Debentures, on the other hand, are unsecured, and debenture holders do not have recourse to assets in the case of default by the debenture issuer.</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72</a:t>
            </a:fld>
            <a:endParaRPr lang="en-US"/>
          </a:p>
        </p:txBody>
      </p:sp>
    </p:spTree>
    <p:extLst>
      <p:ext uri="{BB962C8B-B14F-4D97-AF65-F5344CB8AC3E}">
        <p14:creationId xmlns:p14="http://schemas.microsoft.com/office/powerpoint/2010/main" val="383399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Choice of words</a:t>
            </a:r>
          </a:p>
          <a:p>
            <a:r>
              <a:rPr lang="en-US" dirty="0" smtClean="0"/>
              <a:t>What is securities?</a:t>
            </a:r>
            <a:r>
              <a:rPr lang="en-US" baseline="0" dirty="0" smtClean="0"/>
              <a:t> </a:t>
            </a:r>
          </a:p>
          <a:p>
            <a:r>
              <a:rPr lang="en-US" dirty="0" smtClean="0"/>
              <a:t>FII activities</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73</a:t>
            </a:fld>
            <a:endParaRPr lang="en-US"/>
          </a:p>
        </p:txBody>
      </p:sp>
    </p:spTree>
    <p:extLst>
      <p:ext uri="{BB962C8B-B14F-4D97-AF65-F5344CB8AC3E}">
        <p14:creationId xmlns:p14="http://schemas.microsoft.com/office/powerpoint/2010/main" val="3102168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Rs. 1 but not Rs.100</a:t>
            </a:r>
            <a:endParaRPr lang="en-US" dirty="0"/>
          </a:p>
        </p:txBody>
      </p:sp>
      <p:sp>
        <p:nvSpPr>
          <p:cNvPr id="4" name="Slide Number Placeholder 3"/>
          <p:cNvSpPr>
            <a:spLocks noGrp="1"/>
          </p:cNvSpPr>
          <p:nvPr>
            <p:ph type="sldNum" sz="quarter" idx="10"/>
          </p:nvPr>
        </p:nvSpPr>
        <p:spPr/>
        <p:txBody>
          <a:bodyPr/>
          <a:lstStyle/>
          <a:p>
            <a:fld id="{DC05DD3A-6D41-4206-B689-DBB022E68C56}" type="slidenum">
              <a:rPr lang="en-US" smtClean="0"/>
              <a:t>75</a:t>
            </a:fld>
            <a:endParaRPr lang="en-US"/>
          </a:p>
        </p:txBody>
      </p:sp>
    </p:spTree>
    <p:extLst>
      <p:ext uri="{BB962C8B-B14F-4D97-AF65-F5344CB8AC3E}">
        <p14:creationId xmlns:p14="http://schemas.microsoft.com/office/powerpoint/2010/main" val="559085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 Herring: Offer price &amp; date not given</a:t>
            </a:r>
          </a:p>
          <a:p>
            <a:r>
              <a:rPr lang="en-US" dirty="0" smtClean="0"/>
              <a:t>US: Investment banker</a:t>
            </a:r>
          </a:p>
          <a:p>
            <a:r>
              <a:rPr lang="en-US" dirty="0" smtClean="0"/>
              <a:t>UK</a:t>
            </a:r>
            <a:r>
              <a:rPr lang="en-US" baseline="0" dirty="0" smtClean="0"/>
              <a:t>: Merchant Banker</a:t>
            </a:r>
            <a:endParaRPr lang="en-US" dirty="0"/>
          </a:p>
        </p:txBody>
      </p:sp>
      <p:sp>
        <p:nvSpPr>
          <p:cNvPr id="4" name="Slide Number Placeholder 3"/>
          <p:cNvSpPr>
            <a:spLocks noGrp="1"/>
          </p:cNvSpPr>
          <p:nvPr>
            <p:ph type="sldNum" sz="quarter" idx="10"/>
          </p:nvPr>
        </p:nvSpPr>
        <p:spPr/>
        <p:txBody>
          <a:bodyPr/>
          <a:lstStyle/>
          <a:p>
            <a:fld id="{DC05DD3A-6D41-4206-B689-DBB022E68C56}" type="slidenum">
              <a:rPr lang="en-US" smtClean="0"/>
              <a:t>76</a:t>
            </a:fld>
            <a:endParaRPr lang="en-US"/>
          </a:p>
        </p:txBody>
      </p:sp>
    </p:spTree>
    <p:extLst>
      <p:ext uri="{BB962C8B-B14F-4D97-AF65-F5344CB8AC3E}">
        <p14:creationId xmlns:p14="http://schemas.microsoft.com/office/powerpoint/2010/main" val="1632499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 price can’t be less than x</a:t>
            </a:r>
            <a:endParaRPr lang="en-US" dirty="0"/>
          </a:p>
        </p:txBody>
      </p:sp>
      <p:sp>
        <p:nvSpPr>
          <p:cNvPr id="4" name="Slide Number Placeholder 3"/>
          <p:cNvSpPr>
            <a:spLocks noGrp="1"/>
          </p:cNvSpPr>
          <p:nvPr>
            <p:ph type="sldNum" sz="quarter" idx="10"/>
          </p:nvPr>
        </p:nvSpPr>
        <p:spPr/>
        <p:txBody>
          <a:bodyPr/>
          <a:lstStyle/>
          <a:p>
            <a:fld id="{DC05DD3A-6D41-4206-B689-DBB022E68C56}" type="slidenum">
              <a:rPr lang="en-US" smtClean="0"/>
              <a:t>78</a:t>
            </a:fld>
            <a:endParaRPr lang="en-US"/>
          </a:p>
        </p:txBody>
      </p:sp>
    </p:spTree>
    <p:extLst>
      <p:ext uri="{BB962C8B-B14F-4D97-AF65-F5344CB8AC3E}">
        <p14:creationId xmlns:p14="http://schemas.microsoft.com/office/powerpoint/2010/main" val="1120745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T+12</a:t>
            </a:r>
          </a:p>
          <a:p>
            <a:r>
              <a:rPr lang="en-US" dirty="0" smtClean="0"/>
              <a:t>Stock brokers will have to use the National Automated Clearing House (NACH) implemented by the National Payments Corporation of India (NPCI) to receive upfront payment from the investor</a:t>
            </a:r>
            <a:endParaRPr lang="en-US" dirty="0"/>
          </a:p>
        </p:txBody>
      </p:sp>
      <p:sp>
        <p:nvSpPr>
          <p:cNvPr id="4" name="Slide Number Placeholder 3"/>
          <p:cNvSpPr>
            <a:spLocks noGrp="1"/>
          </p:cNvSpPr>
          <p:nvPr>
            <p:ph type="sldNum" sz="quarter" idx="10"/>
          </p:nvPr>
        </p:nvSpPr>
        <p:spPr/>
        <p:txBody>
          <a:bodyPr/>
          <a:lstStyle/>
          <a:p>
            <a:fld id="{DC05DD3A-6D41-4206-B689-DBB022E68C56}" type="slidenum">
              <a:rPr lang="en-US" smtClean="0"/>
              <a:t>79</a:t>
            </a:fld>
            <a:endParaRPr lang="en-US"/>
          </a:p>
        </p:txBody>
      </p:sp>
    </p:spTree>
    <p:extLst>
      <p:ext uri="{BB962C8B-B14F-4D97-AF65-F5344CB8AC3E}">
        <p14:creationId xmlns:p14="http://schemas.microsoft.com/office/powerpoint/2010/main" val="4218711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MS Sahoo, secretary, Institute of Company Secretaries</a:t>
            </a:r>
            <a:endParaRPr lang="en-US"/>
          </a:p>
        </p:txBody>
      </p:sp>
      <p:sp>
        <p:nvSpPr>
          <p:cNvPr id="4" name="Slide Number Placeholder 3"/>
          <p:cNvSpPr>
            <a:spLocks noGrp="1"/>
          </p:cNvSpPr>
          <p:nvPr>
            <p:ph type="sldNum" sz="quarter" idx="10"/>
          </p:nvPr>
        </p:nvSpPr>
        <p:spPr/>
        <p:txBody>
          <a:bodyPr/>
          <a:lstStyle/>
          <a:p>
            <a:fld id="{44A34ADC-814C-499F-BEEC-1DDDBA00D228}" type="slidenum">
              <a:rPr lang="en-US" smtClean="0"/>
              <a:t>96</a:t>
            </a:fld>
            <a:endParaRPr lang="en-US"/>
          </a:p>
        </p:txBody>
      </p:sp>
    </p:spTree>
    <p:extLst>
      <p:ext uri="{BB962C8B-B14F-4D97-AF65-F5344CB8AC3E}">
        <p14:creationId xmlns:p14="http://schemas.microsoft.com/office/powerpoint/2010/main" val="1277889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Bonds r issued by a Government and </a:t>
            </a:r>
            <a:r>
              <a:rPr lang="en-US" dirty="0" err="1" smtClean="0"/>
              <a:t>thats</a:t>
            </a:r>
            <a:r>
              <a:rPr lang="en-US" dirty="0" smtClean="0"/>
              <a:t> the reason risk of default is very less.</a:t>
            </a:r>
            <a:br>
              <a:rPr lang="en-US" dirty="0" smtClean="0"/>
            </a:br>
            <a:r>
              <a:rPr lang="en-US" dirty="0" smtClean="0"/>
              <a:t>Other side, Debentures r issued by companies where the risk of default is very high.</a:t>
            </a:r>
          </a:p>
          <a:p>
            <a:r>
              <a:rPr lang="en-US" dirty="0" smtClean="0"/>
              <a:t>Yield(rate of return) and the maturity always inversely related.</a:t>
            </a:r>
          </a:p>
          <a:p>
            <a:r>
              <a:rPr lang="en-US" dirty="0" smtClean="0"/>
              <a:t>. In general terms bondholders are secured by access to the underlying asset in case of default by the issuer. Debentures, on the other hand, are unsecured, and debenture holders do not have recourse to assets in the case of default by the debenture issuer.</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11</a:t>
            </a:fld>
            <a:endParaRPr lang="en-US"/>
          </a:p>
        </p:txBody>
      </p:sp>
    </p:spTree>
    <p:extLst>
      <p:ext uri="{BB962C8B-B14F-4D97-AF65-F5344CB8AC3E}">
        <p14:creationId xmlns:p14="http://schemas.microsoft.com/office/powerpoint/2010/main" val="2740514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MS Sahoo, secretary, Institute of Company Secretaries</a:t>
            </a:r>
            <a:endParaRPr lang="en-US" dirty="0"/>
          </a:p>
        </p:txBody>
      </p:sp>
      <p:sp>
        <p:nvSpPr>
          <p:cNvPr id="4" name="Slide Number Placeholder 3"/>
          <p:cNvSpPr>
            <a:spLocks noGrp="1"/>
          </p:cNvSpPr>
          <p:nvPr>
            <p:ph type="sldNum" sz="quarter" idx="10"/>
          </p:nvPr>
        </p:nvSpPr>
        <p:spPr/>
        <p:txBody>
          <a:bodyPr/>
          <a:lstStyle/>
          <a:p>
            <a:fld id="{44A34ADC-814C-499F-BEEC-1DDDBA00D228}" type="slidenum">
              <a:rPr lang="en-US" smtClean="0"/>
              <a:t>97</a:t>
            </a:fld>
            <a:endParaRPr lang="en-US"/>
          </a:p>
        </p:txBody>
      </p:sp>
    </p:spTree>
    <p:extLst>
      <p:ext uri="{BB962C8B-B14F-4D97-AF65-F5344CB8AC3E}">
        <p14:creationId xmlns:p14="http://schemas.microsoft.com/office/powerpoint/2010/main" val="100686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NAV fluctuates daily.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r>
            <a:br>
              <a:rPr lang="en-US" dirty="0" smtClean="0"/>
            </a:br>
            <a:r>
              <a:rPr lang="en-US" b="1" i="1" dirty="0" smtClean="0"/>
              <a:t>Definition:</a:t>
            </a:r>
            <a:r>
              <a:rPr lang="en-US" dirty="0" smtClean="0"/>
              <a:t> Mutual funds companies collect an amount from investors when they join or leave a scheme. This fee charged is generally referred to as a 'load'. Exit load is a fee or an amount charged from an investor for exiting or leaving a scheme or the company as an investor.</a:t>
            </a:r>
            <a:br>
              <a:rPr lang="en-US" dirty="0" smtClean="0"/>
            </a:br>
            <a:r>
              <a:rPr lang="en-US" dirty="0" smtClean="0"/>
              <a:t/>
            </a:r>
            <a:br>
              <a:rPr lang="en-US" dirty="0" smtClean="0"/>
            </a:br>
            <a:r>
              <a:rPr lang="en-US" b="1" i="1" dirty="0" smtClean="0"/>
              <a:t>Description: </a:t>
            </a:r>
            <a:r>
              <a:rPr lang="en-US" dirty="0" smtClean="0"/>
              <a:t>The aim behind the collection of this commission at the time investors exit the scheme is to discourage them from doing so, i.e. to reduce the number of withdrawals by the investors from the schemes of mutual funds. Different mutual funds houses charge different fees as an exit load.</a:t>
            </a:r>
          </a:p>
          <a:p>
            <a:endParaRPr lang="en-US" dirty="0"/>
          </a:p>
        </p:txBody>
      </p:sp>
      <p:sp>
        <p:nvSpPr>
          <p:cNvPr id="4" name="Slide Number Placeholder 3"/>
          <p:cNvSpPr>
            <a:spLocks noGrp="1"/>
          </p:cNvSpPr>
          <p:nvPr>
            <p:ph type="sldNum" sz="quarter" idx="10"/>
          </p:nvPr>
        </p:nvSpPr>
        <p:spPr/>
        <p:txBody>
          <a:bodyPr/>
          <a:lstStyle/>
          <a:p>
            <a:fld id="{C29E5BDD-FFFA-4507-BC4C-32BD41891214}" type="slidenum">
              <a:rPr lang="en-US" smtClean="0"/>
              <a:t>99</a:t>
            </a:fld>
            <a:endParaRPr lang="en-US"/>
          </a:p>
        </p:txBody>
      </p:sp>
    </p:spTree>
    <p:extLst>
      <p:ext uri="{BB962C8B-B14F-4D97-AF65-F5344CB8AC3E}">
        <p14:creationId xmlns:p14="http://schemas.microsoft.com/office/powerpoint/2010/main" val="29751606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NAV fluctuates daily</a:t>
            </a:r>
            <a:endParaRPr lang="en-US" dirty="0"/>
          </a:p>
        </p:txBody>
      </p:sp>
      <p:sp>
        <p:nvSpPr>
          <p:cNvPr id="4" name="Slide Number Placeholder 3"/>
          <p:cNvSpPr>
            <a:spLocks noGrp="1"/>
          </p:cNvSpPr>
          <p:nvPr>
            <p:ph type="sldNum" sz="quarter" idx="10"/>
          </p:nvPr>
        </p:nvSpPr>
        <p:spPr/>
        <p:txBody>
          <a:bodyPr/>
          <a:lstStyle/>
          <a:p>
            <a:fld id="{C29E5BDD-FFFA-4507-BC4C-32BD41891214}" type="slidenum">
              <a:rPr lang="en-US" smtClean="0"/>
              <a:t>101</a:t>
            </a:fld>
            <a:endParaRPr lang="en-US"/>
          </a:p>
        </p:txBody>
      </p:sp>
    </p:spTree>
    <p:extLst>
      <p:ext uri="{BB962C8B-B14F-4D97-AF65-F5344CB8AC3E}">
        <p14:creationId xmlns:p14="http://schemas.microsoft.com/office/powerpoint/2010/main" val="3954553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NAV fluctuates daily</a:t>
            </a:r>
            <a:endParaRPr lang="en-US" dirty="0"/>
          </a:p>
        </p:txBody>
      </p:sp>
      <p:sp>
        <p:nvSpPr>
          <p:cNvPr id="4" name="Slide Number Placeholder 3"/>
          <p:cNvSpPr>
            <a:spLocks noGrp="1"/>
          </p:cNvSpPr>
          <p:nvPr>
            <p:ph type="sldNum" sz="quarter" idx="10"/>
          </p:nvPr>
        </p:nvSpPr>
        <p:spPr/>
        <p:txBody>
          <a:bodyPr/>
          <a:lstStyle/>
          <a:p>
            <a:fld id="{C29E5BDD-FFFA-4507-BC4C-32BD41891214}" type="slidenum">
              <a:rPr lang="en-US" smtClean="0"/>
              <a:t>103</a:t>
            </a:fld>
            <a:endParaRPr lang="en-US"/>
          </a:p>
        </p:txBody>
      </p:sp>
    </p:spTree>
    <p:extLst>
      <p:ext uri="{BB962C8B-B14F-4D97-AF65-F5344CB8AC3E}">
        <p14:creationId xmlns:p14="http://schemas.microsoft.com/office/powerpoint/2010/main" val="1335400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PAN, registration,</a:t>
            </a:r>
            <a:endParaRPr lang="en-US" dirty="0"/>
          </a:p>
        </p:txBody>
      </p:sp>
      <p:sp>
        <p:nvSpPr>
          <p:cNvPr id="4" name="Slide Number Placeholder 3"/>
          <p:cNvSpPr>
            <a:spLocks noGrp="1"/>
          </p:cNvSpPr>
          <p:nvPr>
            <p:ph type="sldNum" sz="quarter" idx="10"/>
          </p:nvPr>
        </p:nvSpPr>
        <p:spPr/>
        <p:txBody>
          <a:bodyPr/>
          <a:lstStyle/>
          <a:p>
            <a:fld id="{C29E5BDD-FFFA-4507-BC4C-32BD41891214}" type="slidenum">
              <a:rPr lang="en-US" smtClean="0"/>
              <a:t>105</a:t>
            </a:fld>
            <a:endParaRPr lang="en-US"/>
          </a:p>
        </p:txBody>
      </p:sp>
    </p:spTree>
    <p:extLst>
      <p:ext uri="{BB962C8B-B14F-4D97-AF65-F5344CB8AC3E}">
        <p14:creationId xmlns:p14="http://schemas.microsoft.com/office/powerpoint/2010/main" val="3596362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FMC: commodity</a:t>
            </a:r>
            <a:r>
              <a:rPr lang="en-US" baseline="0" dirty="0" smtClean="0"/>
              <a:t> option nope</a:t>
            </a:r>
          </a:p>
          <a:p>
            <a:r>
              <a:rPr lang="en-US" dirty="0" smtClean="0">
                <a:solidFill>
                  <a:srgbClr val="FFC000"/>
                </a:solidFill>
              </a:rPr>
              <a:t>Future</a:t>
            </a:r>
            <a:r>
              <a:rPr lang="en-US" dirty="0" smtClean="0"/>
              <a:t>: standardized (Currency futures)</a:t>
            </a:r>
          </a:p>
          <a:p>
            <a:r>
              <a:rPr lang="en-US" dirty="0" smtClean="0">
                <a:solidFill>
                  <a:srgbClr val="FFC000"/>
                </a:solidFill>
              </a:rPr>
              <a:t>Forward</a:t>
            </a:r>
            <a:r>
              <a:rPr lang="en-US" dirty="0" smtClean="0"/>
              <a:t>: tailor made (commodity market)</a:t>
            </a:r>
          </a:p>
          <a:p>
            <a:endParaRPr lang="en-US" dirty="0"/>
          </a:p>
        </p:txBody>
      </p:sp>
      <p:sp>
        <p:nvSpPr>
          <p:cNvPr id="4" name="Slide Number Placeholder 3"/>
          <p:cNvSpPr>
            <a:spLocks noGrp="1"/>
          </p:cNvSpPr>
          <p:nvPr>
            <p:ph type="sldNum" sz="quarter" idx="10"/>
          </p:nvPr>
        </p:nvSpPr>
        <p:spPr/>
        <p:txBody>
          <a:bodyPr/>
          <a:lstStyle/>
          <a:p>
            <a:fld id="{DC05DD3A-6D41-4206-B689-DBB022E68C56}" type="slidenum">
              <a:rPr lang="en-US" smtClean="0"/>
              <a:t>115</a:t>
            </a:fld>
            <a:endParaRPr lang="en-US"/>
          </a:p>
        </p:txBody>
      </p:sp>
    </p:spTree>
    <p:extLst>
      <p:ext uri="{BB962C8B-B14F-4D97-AF65-F5344CB8AC3E}">
        <p14:creationId xmlns:p14="http://schemas.microsoft.com/office/powerpoint/2010/main" val="2996344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 price, specific date</a:t>
            </a:r>
            <a:endParaRPr lang="en-US" dirty="0"/>
          </a:p>
        </p:txBody>
      </p:sp>
      <p:sp>
        <p:nvSpPr>
          <p:cNvPr id="4" name="Slide Number Placeholder 3"/>
          <p:cNvSpPr>
            <a:spLocks noGrp="1"/>
          </p:cNvSpPr>
          <p:nvPr>
            <p:ph type="sldNum" sz="quarter" idx="10"/>
          </p:nvPr>
        </p:nvSpPr>
        <p:spPr/>
        <p:txBody>
          <a:bodyPr/>
          <a:lstStyle/>
          <a:p>
            <a:fld id="{DC05DD3A-6D41-4206-B689-DBB022E68C56}" type="slidenum">
              <a:rPr lang="en-US" smtClean="0"/>
              <a:t>120</a:t>
            </a:fld>
            <a:endParaRPr lang="en-US"/>
          </a:p>
        </p:txBody>
      </p:sp>
    </p:spTree>
    <p:extLst>
      <p:ext uri="{BB962C8B-B14F-4D97-AF65-F5344CB8AC3E}">
        <p14:creationId xmlns:p14="http://schemas.microsoft.com/office/powerpoint/2010/main" val="1565591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Interest rate?</a:t>
            </a:r>
            <a:endParaRPr lang="en-US" dirty="0"/>
          </a:p>
        </p:txBody>
      </p:sp>
      <p:sp>
        <p:nvSpPr>
          <p:cNvPr id="4" name="Slide Number Placeholder 3"/>
          <p:cNvSpPr>
            <a:spLocks noGrp="1"/>
          </p:cNvSpPr>
          <p:nvPr>
            <p:ph type="sldNum" sz="quarter" idx="10"/>
          </p:nvPr>
        </p:nvSpPr>
        <p:spPr/>
        <p:txBody>
          <a:bodyPr/>
          <a:lstStyle/>
          <a:p>
            <a:fld id="{DC05DD3A-6D41-4206-B689-DBB022E68C56}" type="slidenum">
              <a:rPr lang="en-US" smtClean="0"/>
              <a:t>13</a:t>
            </a:fld>
            <a:endParaRPr lang="en-US"/>
          </a:p>
        </p:txBody>
      </p:sp>
    </p:spTree>
    <p:extLst>
      <p:ext uri="{BB962C8B-B14F-4D97-AF65-F5344CB8AC3E}">
        <p14:creationId xmlns:p14="http://schemas.microsoft.com/office/powerpoint/2010/main" val="1491394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5DD3A-6D41-4206-B689-DBB022E68C56}" type="slidenum">
              <a:rPr lang="en-US" smtClean="0"/>
              <a:t>15</a:t>
            </a:fld>
            <a:endParaRPr lang="en-US"/>
          </a:p>
        </p:txBody>
      </p:sp>
    </p:spTree>
    <p:extLst>
      <p:ext uri="{BB962C8B-B14F-4D97-AF65-F5344CB8AC3E}">
        <p14:creationId xmlns:p14="http://schemas.microsoft.com/office/powerpoint/2010/main" val="1433529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CRISIL,</a:t>
            </a:r>
            <a:r>
              <a:rPr lang="en-US" baseline="0" dirty="0" smtClean="0"/>
              <a:t> CARE, ICRA, Moody’s Fitch, S&amp;P</a:t>
            </a:r>
          </a:p>
          <a:p>
            <a:r>
              <a:rPr lang="en-US" baseline="0" dirty="0" smtClean="0"/>
              <a:t>SEBI 18 months</a:t>
            </a:r>
            <a:endParaRPr lang="en-US" dirty="0"/>
          </a:p>
        </p:txBody>
      </p:sp>
      <p:sp>
        <p:nvSpPr>
          <p:cNvPr id="4" name="Slide Number Placeholder 3"/>
          <p:cNvSpPr>
            <a:spLocks noGrp="1"/>
          </p:cNvSpPr>
          <p:nvPr>
            <p:ph type="sldNum" sz="quarter" idx="10"/>
          </p:nvPr>
        </p:nvSpPr>
        <p:spPr/>
        <p:txBody>
          <a:bodyPr/>
          <a:lstStyle/>
          <a:p>
            <a:fld id="{DC05DD3A-6D41-4206-B689-DBB022E68C56}" type="slidenum">
              <a:rPr lang="en-US" smtClean="0"/>
              <a:t>16</a:t>
            </a:fld>
            <a:endParaRPr lang="en-US"/>
          </a:p>
        </p:txBody>
      </p:sp>
    </p:spTree>
    <p:extLst>
      <p:ext uri="{BB962C8B-B14F-4D97-AF65-F5344CB8AC3E}">
        <p14:creationId xmlns:p14="http://schemas.microsoft.com/office/powerpoint/2010/main" val="2272635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State guarantee, account practices</a:t>
            </a:r>
            <a:endParaRPr lang="en-US" dirty="0"/>
          </a:p>
        </p:txBody>
      </p:sp>
      <p:sp>
        <p:nvSpPr>
          <p:cNvPr id="4" name="Slide Number Placeholder 3"/>
          <p:cNvSpPr>
            <a:spLocks noGrp="1"/>
          </p:cNvSpPr>
          <p:nvPr>
            <p:ph type="sldNum" sz="quarter" idx="10"/>
          </p:nvPr>
        </p:nvSpPr>
        <p:spPr/>
        <p:txBody>
          <a:bodyPr/>
          <a:lstStyle/>
          <a:p>
            <a:fld id="{DC05DD3A-6D41-4206-B689-DBB022E68C56}" type="slidenum">
              <a:rPr lang="en-US" smtClean="0"/>
              <a:t>23</a:t>
            </a:fld>
            <a:endParaRPr lang="en-US"/>
          </a:p>
        </p:txBody>
      </p:sp>
    </p:spTree>
    <p:extLst>
      <p:ext uri="{BB962C8B-B14F-4D97-AF65-F5344CB8AC3E}">
        <p14:creationId xmlns:p14="http://schemas.microsoft.com/office/powerpoint/2010/main" val="20771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a:t>
            </a:r>
            <a:r>
              <a:rPr lang="en-US" baseline="0" dirty="0" smtClean="0"/>
              <a:t> debenture to 1 equity and so on</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27</a:t>
            </a:fld>
            <a:endParaRPr lang="en-US"/>
          </a:p>
        </p:txBody>
      </p:sp>
    </p:spTree>
    <p:extLst>
      <p:ext uri="{BB962C8B-B14F-4D97-AF65-F5344CB8AC3E}">
        <p14:creationId xmlns:p14="http://schemas.microsoft.com/office/powerpoint/2010/main" val="1953110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Bond: convertible no?</a:t>
            </a:r>
            <a:endParaRPr lang="en-US" dirty="0"/>
          </a:p>
        </p:txBody>
      </p:sp>
      <p:sp>
        <p:nvSpPr>
          <p:cNvPr id="4" name="Slide Number Placeholder 3"/>
          <p:cNvSpPr>
            <a:spLocks noGrp="1"/>
          </p:cNvSpPr>
          <p:nvPr>
            <p:ph type="sldNum" sz="quarter" idx="10"/>
          </p:nvPr>
        </p:nvSpPr>
        <p:spPr/>
        <p:txBody>
          <a:bodyPr/>
          <a:lstStyle/>
          <a:p>
            <a:fld id="{DC05DD3A-6D41-4206-B689-DBB022E68C56}" type="slidenum">
              <a:rPr lang="en-US" smtClean="0"/>
              <a:t>31</a:t>
            </a:fld>
            <a:endParaRPr lang="en-US"/>
          </a:p>
        </p:txBody>
      </p:sp>
    </p:spTree>
    <p:extLst>
      <p:ext uri="{BB962C8B-B14F-4D97-AF65-F5344CB8AC3E}">
        <p14:creationId xmlns:p14="http://schemas.microsoft.com/office/powerpoint/2010/main" val="2251406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Profit: 25%</a:t>
            </a:r>
            <a:endParaRPr lang="en-US" dirty="0"/>
          </a:p>
        </p:txBody>
      </p:sp>
      <p:sp>
        <p:nvSpPr>
          <p:cNvPr id="4" name="Slide Number Placeholder 3"/>
          <p:cNvSpPr>
            <a:spLocks noGrp="1"/>
          </p:cNvSpPr>
          <p:nvPr>
            <p:ph type="sldNum" sz="quarter" idx="10"/>
          </p:nvPr>
        </p:nvSpPr>
        <p:spPr/>
        <p:txBody>
          <a:bodyPr/>
          <a:lstStyle/>
          <a:p>
            <a:fld id="{DC05DD3A-6D41-4206-B689-DBB022E68C56}" type="slidenum">
              <a:rPr lang="en-US" smtClean="0"/>
              <a:t>53</a:t>
            </a:fld>
            <a:endParaRPr lang="en-US"/>
          </a:p>
        </p:txBody>
      </p:sp>
    </p:spTree>
    <p:extLst>
      <p:ext uri="{BB962C8B-B14F-4D97-AF65-F5344CB8AC3E}">
        <p14:creationId xmlns:p14="http://schemas.microsoft.com/office/powerpoint/2010/main" val="26383709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600">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B962651F-DF36-42D9-83C1-B9AD517E877B}" type="datetimeFigureOut">
              <a:rPr lang="en-US" smtClean="0"/>
              <a:t>12-Feb-15</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65771A1F-CD3D-4538-B419-051253E0C565}" type="slidenum">
              <a:rPr lang="en-US" smtClean="0"/>
              <a:t>‹#›</a:t>
            </a:fld>
            <a:endParaRPr lang="en-US"/>
          </a:p>
        </p:txBody>
      </p:sp>
      <p:pic>
        <p:nvPicPr>
          <p:cNvPr id="7" name="Picture 6"/>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10349895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cience">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962651F-DF36-42D9-83C1-B9AD517E877B}" type="datetimeFigureOut">
              <a:rPr lang="en-US" smtClean="0"/>
              <a:t>12-Feb-15</a:t>
            </a:fld>
            <a:endParaRPr lang="en-US"/>
          </a:p>
        </p:txBody>
      </p:sp>
      <p:sp>
        <p:nvSpPr>
          <p:cNvPr id="6" name="Slide Number Placeholder 5"/>
          <p:cNvSpPr>
            <a:spLocks noGrp="1"/>
          </p:cNvSpPr>
          <p:nvPr>
            <p:ph type="sldNum" sz="quarter" idx="12"/>
          </p:nvPr>
        </p:nvSpPr>
        <p:spPr/>
        <p:txBody>
          <a:bodyPr/>
          <a:lstStyle/>
          <a:p>
            <a:fld id="{65771A1F-CD3D-4538-B419-051253E0C565}" type="slidenum">
              <a:rPr lang="en-US" smtClean="0"/>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F5812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F5812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7863" y="2374677"/>
            <a:ext cx="2637144" cy="3981673"/>
          </a:xfrm>
          <a:prstGeom prst="rect">
            <a:avLst/>
          </a:prstGeom>
        </p:spPr>
      </p:pic>
    </p:spTree>
    <p:extLst>
      <p:ext uri="{BB962C8B-B14F-4D97-AF65-F5344CB8AC3E}">
        <p14:creationId xmlns:p14="http://schemas.microsoft.com/office/powerpoint/2010/main" val="76409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CQ">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962651F-DF36-42D9-83C1-B9AD517E877B}" type="datetimeFigureOut">
              <a:rPr lang="en-US" smtClean="0"/>
              <a:t>12-Feb-15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771A1F-CD3D-4538-B419-051253E0C565}"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9" name="TextBox 8"/>
          <p:cNvSpPr txBox="1"/>
          <p:nvPr/>
        </p:nvSpPr>
        <p:spPr>
          <a:xfrm>
            <a:off x="1574099" y="6053697"/>
            <a:ext cx="9382125" cy="646331"/>
          </a:xfrm>
          <a:prstGeom prst="rect">
            <a:avLst/>
          </a:prstGeom>
          <a:solidFill>
            <a:schemeClr val="accent6">
              <a:lumMod val="20000"/>
              <a:lumOff val="80000"/>
            </a:schemeClr>
          </a:solidFill>
        </p:spPr>
        <p:txBody>
          <a:bodyPr wrap="square" rtlCol="0">
            <a:spAutoFit/>
          </a:bodyPr>
          <a:lstStyle/>
          <a:p>
            <a:pPr algn="ctr"/>
            <a:r>
              <a:rPr lang="en-US" sz="3600" dirty="0" smtClean="0">
                <a:latin typeface="Franklin Gothic Demi Cond" panose="020B0706030402020204" pitchFamily="34" charset="0"/>
              </a:rPr>
              <a:t>1. Skip                     2. Attempt          3. Mark n Review</a:t>
            </a:r>
            <a:endParaRPr lang="en-US" sz="3600" dirty="0">
              <a:latin typeface="Franklin Gothic Demi Cond" panose="020B0706030402020204" pitchFamily="34" charset="0"/>
            </a:endParaRPr>
          </a:p>
        </p:txBody>
      </p:sp>
      <p:pic>
        <p:nvPicPr>
          <p:cNvPr id="10" name="Picture 9"/>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354548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465138"/>
            <a:ext cx="10515600" cy="2218795"/>
          </a:xfrm>
        </p:spPr>
        <p:txBody>
          <a:bodyPr anchor="ctr"/>
          <a:lstStyle>
            <a:lvl1pPr algn="ctr">
              <a:defRPr sz="6000">
                <a:solidFill>
                  <a:schemeClr val="accent6">
                    <a:lumMod val="20000"/>
                    <a:lumOff val="80000"/>
                  </a:schemeClr>
                </a:solidFill>
                <a:latin typeface="Franklin Gothic Heavy" panose="020B0903020102020204"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2921000"/>
            <a:ext cx="10515600" cy="3168651"/>
          </a:xfrm>
        </p:spPr>
        <p:txBody>
          <a:bodyPr>
            <a:normAutofit/>
          </a:bodyPr>
          <a:lstStyle>
            <a:lvl1pPr marL="457200" indent="-457200" algn="l">
              <a:buFont typeface="+mj-lt"/>
              <a:buAutoNum type="arabicPeriod"/>
              <a:defRPr sz="4400">
                <a:solidFill>
                  <a:schemeClr val="bg1"/>
                </a:solidFill>
                <a:latin typeface="Franklin Gothic Demi Cond" panose="020B07060304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962651F-DF36-42D9-83C1-B9AD517E877B}" type="datetimeFigureOut">
              <a:rPr lang="en-US" smtClean="0"/>
              <a:t>12-Feb-15</a:t>
            </a:fld>
            <a:endParaRPr lang="en-US"/>
          </a:p>
        </p:txBody>
      </p:sp>
      <p:sp>
        <p:nvSpPr>
          <p:cNvPr id="6" name="Slide Number Placeholder 5"/>
          <p:cNvSpPr>
            <a:spLocks noGrp="1"/>
          </p:cNvSpPr>
          <p:nvPr>
            <p:ph type="sldNum" sz="quarter" idx="12"/>
          </p:nvPr>
        </p:nvSpPr>
        <p:spPr/>
        <p:txBody>
          <a:bodyPr/>
          <a:lstStyle/>
          <a:p>
            <a:fld id="{65771A1F-CD3D-4538-B419-051253E0C565}" type="slidenum">
              <a:rPr lang="en-US" smtClean="0"/>
              <a:t>‹#›</a:t>
            </a:fld>
            <a:endParaRPr lang="en-US"/>
          </a:p>
        </p:txBody>
      </p:sp>
      <p:pic>
        <p:nvPicPr>
          <p:cNvPr id="7" name="Picture 6"/>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9992060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020034"/>
            <a:ext cx="5181600" cy="5156929"/>
          </a:xfrm>
          <a:solidFill>
            <a:schemeClr val="tx1"/>
          </a:solidFill>
          <a:ln w="76200">
            <a:solidFill>
              <a:srgbClr val="92D05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020034"/>
            <a:ext cx="5181600" cy="5156929"/>
          </a:xfrm>
          <a:solidFill>
            <a:schemeClr val="tx1"/>
          </a:solidFill>
          <a:ln w="76200">
            <a:solidFill>
              <a:srgbClr val="00B0F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962651F-DF36-42D9-83C1-B9AD517E877B}" type="datetimeFigureOut">
              <a:rPr lang="en-US" smtClean="0"/>
              <a:t>12-Feb-15</a:t>
            </a:fld>
            <a:endParaRPr lang="en-US"/>
          </a:p>
        </p:txBody>
      </p:sp>
      <p:sp>
        <p:nvSpPr>
          <p:cNvPr id="7" name="Slide Number Placeholder 6"/>
          <p:cNvSpPr>
            <a:spLocks noGrp="1"/>
          </p:cNvSpPr>
          <p:nvPr>
            <p:ph type="sldNum" sz="quarter" idx="12"/>
          </p:nvPr>
        </p:nvSpPr>
        <p:spPr/>
        <p:txBody>
          <a:bodyPr/>
          <a:lstStyle/>
          <a:p>
            <a:fld id="{65771A1F-CD3D-4538-B419-051253E0C565}" type="slidenum">
              <a:rPr lang="en-US" smtClean="0"/>
              <a:t>‹#›</a:t>
            </a:fld>
            <a:endParaRPr lang="en-US"/>
          </a:p>
        </p:txBody>
      </p:sp>
      <p:sp>
        <p:nvSpPr>
          <p:cNvPr id="10"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365313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795524"/>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1955800"/>
            <a:ext cx="5157787" cy="4255559"/>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955800"/>
            <a:ext cx="5157787" cy="4233863"/>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B962651F-DF36-42D9-83C1-B9AD517E877B}" type="datetimeFigureOut">
              <a:rPr lang="en-US" smtClean="0"/>
              <a:t>12-Feb-15</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65771A1F-CD3D-4538-B419-051253E0C565}" type="slidenum">
              <a:rPr lang="en-US" smtClean="0"/>
              <a:t>‹#›</a:t>
            </a:fld>
            <a:endParaRPr lang="en-US"/>
          </a:p>
        </p:txBody>
      </p:sp>
      <p:sp>
        <p:nvSpPr>
          <p:cNvPr id="11" name="Text Placeholder 2"/>
          <p:cNvSpPr>
            <a:spLocks noGrp="1"/>
          </p:cNvSpPr>
          <p:nvPr>
            <p:ph type="body" idx="13"/>
          </p:nvPr>
        </p:nvSpPr>
        <p:spPr>
          <a:xfrm>
            <a:off x="6196013" y="795524"/>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838200" y="93848"/>
            <a:ext cx="105156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5" name="Picture 14"/>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307812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94906"/>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4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1233488"/>
            <a:ext cx="5157787" cy="4977872"/>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233488"/>
            <a:ext cx="5157787" cy="4956175"/>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B962651F-DF36-42D9-83C1-B9AD517E877B}" type="datetimeFigureOut">
              <a:rPr lang="en-US" smtClean="0"/>
              <a:t>12-Feb-15</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65771A1F-CD3D-4538-B419-051253E0C565}" type="slidenum">
              <a:rPr lang="en-US" smtClean="0"/>
              <a:t>‹#›</a:t>
            </a:fld>
            <a:endParaRPr lang="en-US"/>
          </a:p>
        </p:txBody>
      </p:sp>
      <p:sp>
        <p:nvSpPr>
          <p:cNvPr id="11" name="Text Placeholder 2"/>
          <p:cNvSpPr>
            <a:spLocks noGrp="1"/>
          </p:cNvSpPr>
          <p:nvPr>
            <p:ph type="body" idx="13"/>
          </p:nvPr>
        </p:nvSpPr>
        <p:spPr>
          <a:xfrm>
            <a:off x="6196013" y="94906"/>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124256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962651F-DF36-42D9-83C1-B9AD517E877B}" type="datetimeFigureOut">
              <a:rPr lang="en-US" smtClean="0"/>
              <a:t>12-Feb-15</a:t>
            </a:fld>
            <a:endParaRPr lang="en-US"/>
          </a:p>
        </p:txBody>
      </p:sp>
      <p:sp>
        <p:nvSpPr>
          <p:cNvPr id="5" name="Slide Number Placeholder 4"/>
          <p:cNvSpPr>
            <a:spLocks noGrp="1"/>
          </p:cNvSpPr>
          <p:nvPr>
            <p:ph type="sldNum" sz="quarter" idx="12"/>
          </p:nvPr>
        </p:nvSpPr>
        <p:spPr/>
        <p:txBody>
          <a:bodyPr/>
          <a:lstStyle/>
          <a:p>
            <a:fld id="{65771A1F-CD3D-4538-B419-051253E0C565}" type="slidenum">
              <a:rPr lang="en-US" smtClean="0"/>
              <a:t>‹#›</a:t>
            </a:fld>
            <a:endParaRPr lang="en-US"/>
          </a:p>
        </p:txBody>
      </p:sp>
      <p:sp>
        <p:nvSpPr>
          <p:cNvPr id="7"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115834340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62651F-DF36-42D9-83C1-B9AD517E877B}" type="datetimeFigureOut">
              <a:rPr lang="en-US" smtClean="0"/>
              <a:t>12-Feb-15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771A1F-CD3D-4538-B419-051253E0C565}" type="slidenum">
              <a:rPr lang="en-US" smtClean="0"/>
              <a:t>‹#›</a:t>
            </a:fld>
            <a:endParaRPr lang="en-US"/>
          </a:p>
        </p:txBody>
      </p:sp>
    </p:spTree>
    <p:extLst>
      <p:ext uri="{BB962C8B-B14F-4D97-AF65-F5344CB8AC3E}">
        <p14:creationId xmlns:p14="http://schemas.microsoft.com/office/powerpoint/2010/main" val="237019467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962651F-DF36-42D9-83C1-B9AD517E877B}" type="datetimeFigureOut">
              <a:rPr lang="en-US" smtClean="0"/>
              <a:t>12-Feb-15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771A1F-CD3D-4538-B419-051253E0C565}" type="slidenum">
              <a:rPr lang="en-US" smtClean="0"/>
              <a:t>‹#›</a:t>
            </a:fld>
            <a:endParaRPr lang="en-US"/>
          </a:p>
        </p:txBody>
      </p:sp>
    </p:spTree>
    <p:extLst>
      <p:ext uri="{BB962C8B-B14F-4D97-AF65-F5344CB8AC3E}">
        <p14:creationId xmlns:p14="http://schemas.microsoft.com/office/powerpoint/2010/main" val="5959556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962651F-DF36-42D9-83C1-B9AD517E877B}" type="datetimeFigureOut">
              <a:rPr lang="en-US" smtClean="0"/>
              <a:t>12-Feb-15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771A1F-CD3D-4538-B419-051253E0C565}" type="slidenum">
              <a:rPr lang="en-US" smtClean="0"/>
              <a:t>‹#›</a:t>
            </a:fld>
            <a:endParaRPr lang="en-US"/>
          </a:p>
        </p:txBody>
      </p:sp>
    </p:spTree>
    <p:extLst>
      <p:ext uri="{BB962C8B-B14F-4D97-AF65-F5344CB8AC3E}">
        <p14:creationId xmlns:p14="http://schemas.microsoft.com/office/powerpoint/2010/main" val="63369579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962651F-DF36-42D9-83C1-B9AD517E877B}" type="datetimeFigureOut">
              <a:rPr lang="en-US" smtClean="0"/>
              <a:t>12-Feb-15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771A1F-CD3D-4538-B419-051253E0C565}"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47464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62651F-DF36-42D9-83C1-B9AD517E877B}" type="datetimeFigureOut">
              <a:rPr lang="en-US" smtClean="0"/>
              <a:t>12-Feb-15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771A1F-CD3D-4538-B419-051253E0C565}" type="slidenum">
              <a:rPr lang="en-US" smtClean="0"/>
              <a:t>‹#›</a:t>
            </a:fld>
            <a:endParaRPr lang="en-US"/>
          </a:p>
        </p:txBody>
      </p:sp>
    </p:spTree>
    <p:extLst>
      <p:ext uri="{BB962C8B-B14F-4D97-AF65-F5344CB8AC3E}">
        <p14:creationId xmlns:p14="http://schemas.microsoft.com/office/powerpoint/2010/main" val="63042127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962651F-DF36-42D9-83C1-B9AD517E877B}" type="datetimeFigureOut">
              <a:rPr lang="en-US" smtClean="0"/>
              <a:t>12-Feb-15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771A1F-CD3D-4538-B419-051253E0C565}" type="slidenum">
              <a:rPr lang="en-US" smtClean="0"/>
              <a:t>‹#›</a:t>
            </a:fld>
            <a:endParaRPr lang="en-US"/>
          </a:p>
        </p:txBody>
      </p:sp>
      <p:sp>
        <p:nvSpPr>
          <p:cNvPr id="8" name="Content Placeholder 7"/>
          <p:cNvSpPr>
            <a:spLocks noGrp="1"/>
          </p:cNvSpPr>
          <p:nvPr>
            <p:ph sz="quarter" idx="13"/>
          </p:nvPr>
        </p:nvSpPr>
        <p:spPr>
          <a:xfrm>
            <a:off x="8704263" y="365125"/>
            <a:ext cx="2649537"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2"/>
          <p:cNvSpPr>
            <a:spLocks noGrp="1"/>
          </p:cNvSpPr>
          <p:nvPr>
            <p:ph idx="1"/>
          </p:nvPr>
        </p:nvSpPr>
        <p:spPr>
          <a:xfrm>
            <a:off x="838200" y="939800"/>
            <a:ext cx="7772400" cy="52371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838200" y="134938"/>
            <a:ext cx="77724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4" name="Picture 13"/>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6200000">
            <a:off x="8719653" y="2505486"/>
            <a:ext cx="6068272" cy="876422"/>
          </a:xfrm>
          <a:prstGeom prst="rect">
            <a:avLst/>
          </a:prstGeom>
          <a:noFill/>
          <a:ln>
            <a:noFill/>
          </a:ln>
        </p:spPr>
      </p:pic>
    </p:spTree>
    <p:extLst>
      <p:ext uri="{BB962C8B-B14F-4D97-AF65-F5344CB8AC3E}">
        <p14:creationId xmlns:p14="http://schemas.microsoft.com/office/powerpoint/2010/main" val="97318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Recap">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6616" y="127321"/>
            <a:ext cx="10035251" cy="6049641"/>
          </a:xfrm>
        </p:spPr>
        <p:txBody>
          <a:bodyPr>
            <a:normAutofit/>
          </a:bodyPr>
          <a:lstStyle>
            <a:lvl1pPr marL="228600" indent="-228600">
              <a:buClr>
                <a:srgbClr val="FFC000"/>
              </a:buClr>
              <a:buFont typeface="Wingdings" panose="05000000000000000000" pitchFamily="2" charset="2"/>
              <a:buChar char="q"/>
              <a:defRPr sz="44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4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4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4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4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962651F-DF36-42D9-83C1-B9AD517E877B}" type="datetimeFigureOut">
              <a:rPr lang="en-US" smtClean="0"/>
              <a:t>12-Feb-15</a:t>
            </a:fld>
            <a:endParaRPr lang="en-US"/>
          </a:p>
        </p:txBody>
      </p:sp>
      <p:sp>
        <p:nvSpPr>
          <p:cNvPr id="6" name="Slide Number Placeholder 5"/>
          <p:cNvSpPr>
            <a:spLocks noGrp="1"/>
          </p:cNvSpPr>
          <p:nvPr>
            <p:ph type="sldNum" sz="quarter" idx="12"/>
          </p:nvPr>
        </p:nvSpPr>
        <p:spPr/>
        <p:txBody>
          <a:bodyPr/>
          <a:lstStyle/>
          <a:p>
            <a:fld id="{65771A1F-CD3D-4538-B419-051253E0C565}" type="slidenum">
              <a:rPr lang="en-US" smtClean="0"/>
              <a:t>‹#›</a:t>
            </a:fld>
            <a:endParaRPr lang="en-US"/>
          </a:p>
        </p:txBody>
      </p:sp>
      <p:pic>
        <p:nvPicPr>
          <p:cNvPr id="2" name="Picture 1"/>
          <p:cNvPicPr>
            <a:picLocks noChangeAspect="1"/>
          </p:cNvPicPr>
          <p:nvPr/>
        </p:nvPicPr>
        <p:blipFill>
          <a:blip r:embed="rId2"/>
          <a:stretch>
            <a:fillRect/>
          </a:stretch>
        </p:blipFill>
        <p:spPr>
          <a:xfrm>
            <a:off x="4163933" y="5829344"/>
            <a:ext cx="4089836" cy="1028656"/>
          </a:xfrm>
          <a:prstGeom prst="rect">
            <a:avLst/>
          </a:prstGeom>
        </p:spPr>
      </p:pic>
      <p:pic>
        <p:nvPicPr>
          <p:cNvPr id="11" name="Picture 10"/>
          <p:cNvPicPr>
            <a:picLocks noChangeAspect="1"/>
          </p:cNvPicPr>
          <p:nvPr/>
        </p:nvPicPr>
        <p:blipFill>
          <a:blip r:embed="rId3"/>
          <a:stretch>
            <a:fillRect/>
          </a:stretch>
        </p:blipFill>
        <p:spPr>
          <a:xfrm rot="16200000">
            <a:off x="-2128837" y="2490959"/>
            <a:ext cx="5829344" cy="1596615"/>
          </a:xfrm>
          <a:prstGeom prst="rect">
            <a:avLst/>
          </a:prstGeom>
        </p:spPr>
      </p:pic>
    </p:spTree>
    <p:extLst>
      <p:ext uri="{BB962C8B-B14F-4D97-AF65-F5344CB8AC3E}">
        <p14:creationId xmlns:p14="http://schemas.microsoft.com/office/powerpoint/2010/main" val="73097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lf_Study">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4" y="287868"/>
            <a:ext cx="7755466"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962651F-DF36-42D9-83C1-B9AD517E877B}" type="datetimeFigureOut">
              <a:rPr lang="en-US" smtClean="0"/>
              <a:t>12-Feb-15</a:t>
            </a:fld>
            <a:endParaRPr lang="en-US"/>
          </a:p>
        </p:txBody>
      </p:sp>
      <p:sp>
        <p:nvSpPr>
          <p:cNvPr id="6" name="Slide Number Placeholder 5"/>
          <p:cNvSpPr>
            <a:spLocks noGrp="1"/>
          </p:cNvSpPr>
          <p:nvPr>
            <p:ph type="sldNum" sz="quarter" idx="12"/>
          </p:nvPr>
        </p:nvSpPr>
        <p:spPr/>
        <p:txBody>
          <a:bodyPr/>
          <a:lstStyle/>
          <a:p>
            <a:fld id="{65771A1F-CD3D-4538-B419-051253E0C565}" type="slidenum">
              <a:rPr lang="en-US" smtClean="0"/>
              <a:t>‹#›</a:t>
            </a:fld>
            <a:endParaRPr lang="en-US"/>
          </a:p>
        </p:txBody>
      </p:sp>
      <p:sp>
        <p:nvSpPr>
          <p:cNvPr id="8" name="Title 1"/>
          <p:cNvSpPr>
            <a:spLocks noGrp="1"/>
          </p:cNvSpPr>
          <p:nvPr>
            <p:ph type="title"/>
          </p:nvPr>
        </p:nvSpPr>
        <p:spPr>
          <a:xfrm>
            <a:off x="8259353" y="646331"/>
            <a:ext cx="3712513" cy="2090552"/>
          </a:xfrm>
          <a:prstGeom prst="flowChartDocumen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rmAutofit/>
          </a:bodyPr>
          <a:lstStyle>
            <a:lvl1pPr algn="ctr">
              <a:defRPr sz="3200">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0609" y="3091681"/>
            <a:ext cx="3810000" cy="2857500"/>
          </a:xfrm>
          <a:prstGeom prst="rect">
            <a:avLst/>
          </a:prstGeom>
        </p:spPr>
      </p:pic>
      <p:sp>
        <p:nvSpPr>
          <p:cNvPr id="9" name="TextBox 8"/>
          <p:cNvSpPr txBox="1"/>
          <p:nvPr/>
        </p:nvSpPr>
        <p:spPr>
          <a:xfrm>
            <a:off x="8238067" y="0"/>
            <a:ext cx="3759200" cy="6463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Heavy" panose="020B0903020102020204" pitchFamily="34" charset="0"/>
              </a:rPr>
              <a:t>Self Study</a:t>
            </a:r>
            <a:endParaRPr lang="en-US" sz="3600" dirty="0">
              <a:latin typeface="Franklin Gothic Heavy" panose="020B0903020102020204" pitchFamily="34" charset="0"/>
            </a:endParaRPr>
          </a:p>
        </p:txBody>
      </p:sp>
      <p:pic>
        <p:nvPicPr>
          <p:cNvPr id="12" name="Picture 11"/>
          <p:cNvPicPr>
            <a:picLocks noChangeAspect="1"/>
          </p:cNvPicPr>
          <p:nvPr/>
        </p:nvPicPr>
        <p:blipFill>
          <a:blip r:embed="rId3"/>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181809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ight 3rd Blank">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1">
              <a:lumMod val="20000"/>
              <a:lumOff val="80000"/>
            </a:schemeClr>
          </a:solidFill>
          <a:ln w="28575"/>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962651F-DF36-42D9-83C1-B9AD517E877B}" type="datetimeFigureOut">
              <a:rPr lang="en-US" smtClean="0"/>
              <a:t>12-Feb-15</a:t>
            </a:fld>
            <a:endParaRPr lang="en-US"/>
          </a:p>
        </p:txBody>
      </p:sp>
      <p:sp>
        <p:nvSpPr>
          <p:cNvPr id="6" name="Slide Number Placeholder 5"/>
          <p:cNvSpPr>
            <a:spLocks noGrp="1"/>
          </p:cNvSpPr>
          <p:nvPr>
            <p:ph type="sldNum" sz="quarter" idx="12"/>
          </p:nvPr>
        </p:nvSpPr>
        <p:spPr/>
        <p:txBody>
          <a:bodyPr/>
          <a:lstStyle/>
          <a:p>
            <a:fld id="{65771A1F-CD3D-4538-B419-051253E0C565}" type="slidenum">
              <a:rPr lang="en-US" smtClean="0"/>
              <a:t>‹#›</a:t>
            </a:fld>
            <a:endParaRPr lang="en-US"/>
          </a:p>
        </p:txBody>
      </p:sp>
      <p:sp>
        <p:nvSpPr>
          <p:cNvPr id="8" name="Title 1"/>
          <p:cNvSpPr>
            <a:spLocks noGrp="1"/>
          </p:cNvSpPr>
          <p:nvPr>
            <p:ph type="title"/>
          </p:nvPr>
        </p:nvSpPr>
        <p:spPr>
          <a:xfrm>
            <a:off x="8881533" y="646331"/>
            <a:ext cx="3090333" cy="2090552"/>
          </a:xfrm>
          <a:prstGeom prst="flowChartDocument">
            <a:avLst/>
          </a:prstGeom>
          <a:solidFill>
            <a:schemeClr val="accent2">
              <a:lumMod val="20000"/>
              <a:lumOff val="80000"/>
            </a:schemeClr>
          </a:solidFill>
          <a:ln w="38100">
            <a:solidFill>
              <a:srgbClr val="FF660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2852599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nvironment">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6">
              <a:lumMod val="20000"/>
              <a:lumOff val="80000"/>
            </a:schemeClr>
          </a:solidFill>
          <a:ln w="28575">
            <a:solidFill>
              <a:schemeClr val="accent4">
                <a:lumMod val="60000"/>
                <a:lumOff val="40000"/>
              </a:schemeClr>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962651F-DF36-42D9-83C1-B9AD517E877B}" type="datetimeFigureOut">
              <a:rPr lang="en-US" smtClean="0"/>
              <a:t>12-Feb-15</a:t>
            </a:fld>
            <a:endParaRPr lang="en-US"/>
          </a:p>
        </p:txBody>
      </p:sp>
      <p:sp>
        <p:nvSpPr>
          <p:cNvPr id="6" name="Slide Number Placeholder 5"/>
          <p:cNvSpPr>
            <a:spLocks noGrp="1"/>
          </p:cNvSpPr>
          <p:nvPr>
            <p:ph type="sldNum" sz="quarter" idx="12"/>
          </p:nvPr>
        </p:nvSpPr>
        <p:spPr/>
        <p:txBody>
          <a:bodyPr/>
          <a:lstStyle/>
          <a:p>
            <a:fld id="{65771A1F-CD3D-4538-B419-051253E0C565}" type="slidenum">
              <a:rPr lang="en-US" smtClean="0"/>
              <a:t>‹#›</a:t>
            </a:fld>
            <a:endParaRPr lang="en-US"/>
          </a:p>
        </p:txBody>
      </p:sp>
      <p:sp>
        <p:nvSpPr>
          <p:cNvPr id="8" name="Title 1"/>
          <p:cNvSpPr>
            <a:spLocks noGrp="1"/>
          </p:cNvSpPr>
          <p:nvPr>
            <p:ph type="title"/>
          </p:nvPr>
        </p:nvSpPr>
        <p:spPr>
          <a:xfrm>
            <a:off x="8881533" y="646331"/>
            <a:ext cx="3090333" cy="2090552"/>
          </a:xfrm>
          <a:prstGeom prst="flowChartDocument">
            <a:avLst/>
          </a:prstGeom>
          <a:solidFill>
            <a:schemeClr val="accent6">
              <a:lumMod val="20000"/>
              <a:lumOff val="80000"/>
            </a:schemeClr>
          </a:solidFill>
          <a:ln w="38100">
            <a:solidFill>
              <a:schemeClr val="accent6">
                <a:lumMod val="50000"/>
              </a:schemeClr>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00B05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180222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olity">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5">
              <a:lumMod val="20000"/>
              <a:lumOff val="80000"/>
            </a:schemeClr>
          </a:solidFill>
          <a:ln w="28575">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962651F-DF36-42D9-83C1-B9AD517E877B}" type="datetimeFigureOut">
              <a:rPr lang="en-US" smtClean="0"/>
              <a:t>12-Feb-15</a:t>
            </a:fld>
            <a:endParaRPr lang="en-US"/>
          </a:p>
        </p:txBody>
      </p:sp>
      <p:sp>
        <p:nvSpPr>
          <p:cNvPr id="6" name="Slide Number Placeholder 5"/>
          <p:cNvSpPr>
            <a:spLocks noGrp="1"/>
          </p:cNvSpPr>
          <p:nvPr>
            <p:ph type="sldNum" sz="quarter" idx="12"/>
          </p:nvPr>
        </p:nvSpPr>
        <p:spPr/>
        <p:txBody>
          <a:bodyPr/>
          <a:lstStyle/>
          <a:p>
            <a:fld id="{65771A1F-CD3D-4538-B419-051253E0C565}" type="slidenum">
              <a:rPr lang="en-US" smtClean="0"/>
              <a:t>‹#›</a:t>
            </a:fld>
            <a:endParaRPr lang="en-US"/>
          </a:p>
        </p:txBody>
      </p:sp>
      <p:sp>
        <p:nvSpPr>
          <p:cNvPr id="8" name="Title 1"/>
          <p:cNvSpPr>
            <a:spLocks noGrp="1"/>
          </p:cNvSpPr>
          <p:nvPr>
            <p:ph type="title"/>
          </p:nvPr>
        </p:nvSpPr>
        <p:spPr>
          <a:xfrm>
            <a:off x="8881533" y="646331"/>
            <a:ext cx="3090333" cy="2090552"/>
          </a:xfrm>
          <a:prstGeom prst="flowChartDocumen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342296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conomic Survey">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8" y="1718733"/>
            <a:ext cx="3053918" cy="4458229"/>
          </a:xfrm>
          <a:prstGeom prst="flowChartManualInput">
            <a:avLst/>
          </a:prstGeom>
          <a:solidFill>
            <a:schemeClr val="accent5">
              <a:lumMod val="20000"/>
              <a:lumOff val="80000"/>
            </a:schemeClr>
          </a:solidFill>
          <a:ln w="28575">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962651F-DF36-42D9-83C1-B9AD517E877B}" type="datetimeFigureOut">
              <a:rPr lang="en-US" smtClean="0"/>
              <a:t>12-Feb-15</a:t>
            </a:fld>
            <a:endParaRPr lang="en-US"/>
          </a:p>
        </p:txBody>
      </p:sp>
      <p:sp>
        <p:nvSpPr>
          <p:cNvPr id="6" name="Slide Number Placeholder 5"/>
          <p:cNvSpPr>
            <a:spLocks noGrp="1"/>
          </p:cNvSpPr>
          <p:nvPr>
            <p:ph type="sldNum" sz="quarter" idx="12"/>
          </p:nvPr>
        </p:nvSpPr>
        <p:spPr/>
        <p:txBody>
          <a:bodyPr/>
          <a:lstStyle/>
          <a:p>
            <a:fld id="{65771A1F-CD3D-4538-B419-051253E0C565}" type="slidenum">
              <a:rPr lang="en-US" smtClean="0"/>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384A92"/>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384A92"/>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308987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1532" y="1783664"/>
            <a:ext cx="3089805" cy="4052204"/>
          </a:xfrm>
          <a:prstGeom prst="rect">
            <a:avLst/>
          </a:prstGeom>
        </p:spPr>
      </p:pic>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962651F-DF36-42D9-83C1-B9AD517E877B}" type="datetimeFigureOut">
              <a:rPr lang="en-US" smtClean="0"/>
              <a:t>12-Feb-15</a:t>
            </a:fld>
            <a:endParaRPr lang="en-US"/>
          </a:p>
        </p:txBody>
      </p:sp>
      <p:sp>
        <p:nvSpPr>
          <p:cNvPr id="6" name="Slide Number Placeholder 5"/>
          <p:cNvSpPr>
            <a:spLocks noGrp="1"/>
          </p:cNvSpPr>
          <p:nvPr>
            <p:ph type="sldNum" sz="quarter" idx="12"/>
          </p:nvPr>
        </p:nvSpPr>
        <p:spPr/>
        <p:txBody>
          <a:bodyPr/>
          <a:lstStyle/>
          <a:p>
            <a:fld id="{65771A1F-CD3D-4538-B419-051253E0C565}" type="slidenum">
              <a:rPr lang="en-US" smtClean="0"/>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3"/>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259482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62651F-DF36-42D9-83C1-B9AD517E877B}" type="datetimeFigureOut">
              <a:rPr lang="en-US" smtClean="0"/>
              <a:t>12-Feb-15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771A1F-CD3D-4538-B419-051253E0C565}" type="slidenum">
              <a:rPr lang="en-US" smtClean="0"/>
              <a:t>‹#›</a:t>
            </a:fld>
            <a:endParaRPr lang="en-US"/>
          </a:p>
        </p:txBody>
      </p:sp>
    </p:spTree>
    <p:extLst>
      <p:ext uri="{BB962C8B-B14F-4D97-AF65-F5344CB8AC3E}">
        <p14:creationId xmlns:p14="http://schemas.microsoft.com/office/powerpoint/2010/main" val="150908997"/>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slideLayout" Target="../slideLayouts/slideLayout17.xml"/><Relationship Id="rId5" Type="http://schemas.openxmlformats.org/officeDocument/2006/relationships/image" Target="../media/image28.jpeg"/><Relationship Id="rId4" Type="http://schemas.openxmlformats.org/officeDocument/2006/relationships/image" Target="../media/image27.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6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6.jpeg"/><Relationship Id="rId7" Type="http://schemas.openxmlformats.org/officeDocument/2006/relationships/image" Target="../media/image78.jpg"/><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image" Target="../media/image71.jpg"/><Relationship Id="rId5" Type="http://schemas.openxmlformats.org/officeDocument/2006/relationships/image" Target="../media/image77.jpg"/><Relationship Id="rId4" Type="http://schemas.openxmlformats.org/officeDocument/2006/relationships/image" Target="../media/image7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79.jpg"/><Relationship Id="rId3" Type="http://schemas.openxmlformats.org/officeDocument/2006/relationships/image" Target="../media/image77.jpg"/><Relationship Id="rId7" Type="http://schemas.openxmlformats.org/officeDocument/2006/relationships/image" Target="../media/image76.jpeg"/><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78.jpg"/><Relationship Id="rId5" Type="http://schemas.openxmlformats.org/officeDocument/2006/relationships/image" Target="../media/image71.jpg"/><Relationship Id="rId4" Type="http://schemas.openxmlformats.org/officeDocument/2006/relationships/image" Target="../media/image73.png"/><Relationship Id="rId9" Type="http://schemas.openxmlformats.org/officeDocument/2006/relationships/image" Target="../media/image80.jpg"/></Relationships>
</file>

<file path=ppt/slides/_rels/slide106.xml.rels><?xml version="1.0" encoding="UTF-8" standalone="yes"?>
<Relationships xmlns="http://schemas.openxmlformats.org/package/2006/relationships"><Relationship Id="rId8" Type="http://schemas.openxmlformats.org/officeDocument/2006/relationships/image" Target="../media/image80.jpg"/><Relationship Id="rId3" Type="http://schemas.openxmlformats.org/officeDocument/2006/relationships/image" Target="../media/image45.gif"/><Relationship Id="rId7" Type="http://schemas.openxmlformats.org/officeDocument/2006/relationships/image" Target="../media/image79.jpg"/><Relationship Id="rId2" Type="http://schemas.openxmlformats.org/officeDocument/2006/relationships/image" Target="../media/image73.png"/><Relationship Id="rId1" Type="http://schemas.openxmlformats.org/officeDocument/2006/relationships/slideLayout" Target="../slideLayouts/slideLayout16.xml"/><Relationship Id="rId6" Type="http://schemas.openxmlformats.org/officeDocument/2006/relationships/image" Target="../media/image76.jpeg"/><Relationship Id="rId5" Type="http://schemas.openxmlformats.org/officeDocument/2006/relationships/image" Target="../media/image81.png"/><Relationship Id="rId4" Type="http://schemas.openxmlformats.org/officeDocument/2006/relationships/image" Target="../media/image47.png"/></Relationships>
</file>

<file path=ppt/slides/_rels/slide107.xml.rels><?xml version="1.0" encoding="UTF-8" standalone="yes"?>
<Relationships xmlns="http://schemas.openxmlformats.org/package/2006/relationships"><Relationship Id="rId8" Type="http://schemas.openxmlformats.org/officeDocument/2006/relationships/image" Target="../media/image80.jpg"/><Relationship Id="rId3" Type="http://schemas.openxmlformats.org/officeDocument/2006/relationships/image" Target="../media/image73.png"/><Relationship Id="rId7" Type="http://schemas.openxmlformats.org/officeDocument/2006/relationships/image" Target="../media/image79.jpg"/><Relationship Id="rId2" Type="http://schemas.openxmlformats.org/officeDocument/2006/relationships/image" Target="../media/image82.jpeg"/><Relationship Id="rId1" Type="http://schemas.openxmlformats.org/officeDocument/2006/relationships/slideLayout" Target="../slideLayouts/slideLayout17.xml"/><Relationship Id="rId6" Type="http://schemas.openxmlformats.org/officeDocument/2006/relationships/image" Target="../media/image76.jpeg"/><Relationship Id="rId5" Type="http://schemas.openxmlformats.org/officeDocument/2006/relationships/image" Target="../media/image81.png"/><Relationship Id="rId10" Type="http://schemas.openxmlformats.org/officeDocument/2006/relationships/image" Target="../media/image75.png"/><Relationship Id="rId4" Type="http://schemas.openxmlformats.org/officeDocument/2006/relationships/image" Target="../media/image45.gif"/><Relationship Id="rId9" Type="http://schemas.openxmlformats.org/officeDocument/2006/relationships/image" Target="../media/image8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79.jpg"/><Relationship Id="rId3" Type="http://schemas.openxmlformats.org/officeDocument/2006/relationships/image" Target="../media/image81.png"/><Relationship Id="rId7" Type="http://schemas.openxmlformats.org/officeDocument/2006/relationships/image" Target="../media/image76.jpeg"/><Relationship Id="rId2" Type="http://schemas.openxmlformats.org/officeDocument/2006/relationships/image" Target="../media/image84.jpeg"/><Relationship Id="rId1" Type="http://schemas.openxmlformats.org/officeDocument/2006/relationships/slideLayout" Target="../slideLayouts/slideLayout17.xml"/><Relationship Id="rId6" Type="http://schemas.openxmlformats.org/officeDocument/2006/relationships/image" Target="../media/image86.jpg"/><Relationship Id="rId11" Type="http://schemas.openxmlformats.org/officeDocument/2006/relationships/image" Target="../media/image83.png"/><Relationship Id="rId5" Type="http://schemas.openxmlformats.org/officeDocument/2006/relationships/image" Target="../media/image85.jpeg"/><Relationship Id="rId10" Type="http://schemas.openxmlformats.org/officeDocument/2006/relationships/image" Target="../media/image87.png"/><Relationship Id="rId4" Type="http://schemas.openxmlformats.org/officeDocument/2006/relationships/image" Target="../media/image45.gif"/><Relationship Id="rId9" Type="http://schemas.openxmlformats.org/officeDocument/2006/relationships/image" Target="../media/image75.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89.png"/><Relationship Id="rId1" Type="http://schemas.openxmlformats.org/officeDocument/2006/relationships/slideLayout" Target="../slideLayouts/slideLayout16.xml"/><Relationship Id="rId5" Type="http://schemas.openxmlformats.org/officeDocument/2006/relationships/image" Target="../media/image75.png"/><Relationship Id="rId4" Type="http://schemas.openxmlformats.org/officeDocument/2006/relationships/image" Target="../media/image90.jpg"/></Relationships>
</file>

<file path=ppt/slides/_rels/slide1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16.xml"/><Relationship Id="rId6" Type="http://schemas.openxmlformats.org/officeDocument/2006/relationships/image" Target="../media/image33.jpg"/><Relationship Id="rId5" Type="http://schemas.openxmlformats.org/officeDocument/2006/relationships/image" Target="../media/image90.jpg"/><Relationship Id="rId4" Type="http://schemas.openxmlformats.org/officeDocument/2006/relationships/image" Target="../media/image46.jpg"/></Relationships>
</file>

<file path=ppt/slides/_rels/slide1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46.jpg"/><Relationship Id="rId1" Type="http://schemas.openxmlformats.org/officeDocument/2006/relationships/slideLayout" Target="../slideLayouts/slideLayout16.xml"/><Relationship Id="rId6" Type="http://schemas.openxmlformats.org/officeDocument/2006/relationships/image" Target="../media/image89.png"/><Relationship Id="rId5" Type="http://schemas.openxmlformats.org/officeDocument/2006/relationships/image" Target="../media/image90.jpg"/><Relationship Id="rId4" Type="http://schemas.openxmlformats.org/officeDocument/2006/relationships/image" Target="../media/image33.jpg"/></Relationships>
</file>

<file path=ppt/slides/_rels/slide1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slideLayout" Target="../slideLayouts/slideLayout17.xml"/><Relationship Id="rId5" Type="http://schemas.openxmlformats.org/officeDocument/2006/relationships/image" Target="../media/image30.jpeg"/><Relationship Id="rId4" Type="http://schemas.openxmlformats.org/officeDocument/2006/relationships/image" Target="../media/image29.jpeg"/></Relationships>
</file>

<file path=ppt/slides/_rels/slide12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89.png"/><Relationship Id="rId1" Type="http://schemas.openxmlformats.org/officeDocument/2006/relationships/slideLayout" Target="../slideLayouts/slideLayout16.xml"/><Relationship Id="rId5" Type="http://schemas.openxmlformats.org/officeDocument/2006/relationships/image" Target="../media/image96.gif"/><Relationship Id="rId4" Type="http://schemas.openxmlformats.org/officeDocument/2006/relationships/image" Target="../media/image95.jpg"/></Relationships>
</file>

<file path=ppt/slides/_rels/slide1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46.jpg"/><Relationship Id="rId1" Type="http://schemas.openxmlformats.org/officeDocument/2006/relationships/slideLayout" Target="../slideLayouts/slideLayout16.xml"/><Relationship Id="rId4" Type="http://schemas.openxmlformats.org/officeDocument/2006/relationships/image" Target="../media/image97.jpg"/></Relationships>
</file>

<file path=ppt/slides/_rels/slide1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46.jpg"/><Relationship Id="rId1" Type="http://schemas.openxmlformats.org/officeDocument/2006/relationships/slideLayout" Target="../slideLayouts/slideLayout16.xml"/><Relationship Id="rId5" Type="http://schemas.openxmlformats.org/officeDocument/2006/relationships/image" Target="../media/image98.png"/><Relationship Id="rId4" Type="http://schemas.openxmlformats.org/officeDocument/2006/relationships/image" Target="../media/image97.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2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gif"/><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gif"/><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gif"/><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gif"/><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gif"/><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gif"/><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gif"/><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16.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5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9.jp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 Id="rId5" Type="http://schemas.openxmlformats.org/officeDocument/2006/relationships/image" Target="../media/image58.jpg"/><Relationship Id="rId4" Type="http://schemas.openxmlformats.org/officeDocument/2006/relationships/image" Target="../media/image47.png"/></Relationships>
</file>

<file path=ppt/slides/_rels/slide67.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slideLayout" Target="../slideLayouts/slideLayout17.xml"/><Relationship Id="rId6" Type="http://schemas.openxmlformats.org/officeDocument/2006/relationships/image" Target="../media/image30.jpeg"/><Relationship Id="rId5" Type="http://schemas.microsoft.com/office/2007/relationships/hdphoto" Target="../media/hdphoto1.wdp"/><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41.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39.jpg"/><Relationship Id="rId7"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64.gif"/><Relationship Id="rId5" Type="http://schemas.openxmlformats.org/officeDocument/2006/relationships/image" Target="../media/image63.jpg"/><Relationship Id="rId4" Type="http://schemas.openxmlformats.org/officeDocument/2006/relationships/image" Target="../media/image33.jpg"/></Relationships>
</file>

<file path=ppt/slides/_rels/slide7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26.png"/><Relationship Id="rId4" Type="http://schemas.openxmlformats.org/officeDocument/2006/relationships/image" Target="../media/image25.gi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17.xml"/><Relationship Id="rId4" Type="http://schemas.openxmlformats.org/officeDocument/2006/relationships/image" Target="../media/image33.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63.jpg"/><Relationship Id="rId1" Type="http://schemas.openxmlformats.org/officeDocument/2006/relationships/slideLayout" Target="../slideLayouts/slideLayout17.xml"/><Relationship Id="rId4" Type="http://schemas.openxmlformats.org/officeDocument/2006/relationships/image" Target="../media/image33.jp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65.png"/><Relationship Id="rId5" Type="http://schemas.openxmlformats.org/officeDocument/2006/relationships/image" Target="../media/image75.png"/><Relationship Id="rId4"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007589" y="573618"/>
            <a:ext cx="6096851" cy="3429479"/>
          </a:xfrm>
          <a:prstGeom prst="rect">
            <a:avLst/>
          </a:prstGeom>
        </p:spPr>
      </p:pic>
      <p:pic>
        <p:nvPicPr>
          <p:cNvPr id="7" name="Picture 6"/>
          <p:cNvPicPr>
            <a:picLocks noChangeAspect="1"/>
          </p:cNvPicPr>
          <p:nvPr/>
        </p:nvPicPr>
        <p:blipFill>
          <a:blip r:embed="rId3"/>
          <a:stretch>
            <a:fillRect/>
          </a:stretch>
        </p:blipFill>
        <p:spPr>
          <a:xfrm>
            <a:off x="6007590" y="3693889"/>
            <a:ext cx="6096851" cy="3429479"/>
          </a:xfrm>
          <a:prstGeom prst="rect">
            <a:avLst/>
          </a:prstGeom>
        </p:spPr>
      </p:pic>
      <p:sp>
        <p:nvSpPr>
          <p:cNvPr id="8" name="TextBox 7"/>
          <p:cNvSpPr txBox="1"/>
          <p:nvPr/>
        </p:nvSpPr>
        <p:spPr>
          <a:xfrm>
            <a:off x="7483995" y="0"/>
            <a:ext cx="3144038" cy="584775"/>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#1: NCERT</a:t>
            </a:r>
          </a:p>
        </p:txBody>
      </p:sp>
      <p:pic>
        <p:nvPicPr>
          <p:cNvPr id="9" name="Content Placeholder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322" y="1362667"/>
            <a:ext cx="6116939" cy="4430949"/>
          </a:xfrm>
          <a:prstGeom prst="rect">
            <a:avLst/>
          </a:prstGeom>
        </p:spPr>
      </p:pic>
    </p:spTree>
    <p:extLst>
      <p:ext uri="{BB962C8B-B14F-4D97-AF65-F5344CB8AC3E}">
        <p14:creationId xmlns:p14="http://schemas.microsoft.com/office/powerpoint/2010/main" val="249960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458" y="276848"/>
            <a:ext cx="1900261" cy="1900261"/>
          </a:xfrm>
          <a:prstGeom prst="rect">
            <a:avLst/>
          </a:prstGeom>
        </p:spPr>
      </p:pic>
      <p:sp>
        <p:nvSpPr>
          <p:cNvPr id="5" name="TextBox 4"/>
          <p:cNvSpPr txBox="1"/>
          <p:nvPr/>
        </p:nvSpPr>
        <p:spPr>
          <a:xfrm>
            <a:off x="51649" y="2161571"/>
            <a:ext cx="2455881" cy="584775"/>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Rs.5 lakh</a:t>
            </a:r>
          </a:p>
        </p:txBody>
      </p:sp>
      <p:pic>
        <p:nvPicPr>
          <p:cNvPr id="1026" name="Picture 2" descr="http://instituteofprintingtechnology.com/wp/wp-content/uploads/2-color-one-sided-bills-forms-printing-pres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3862" y="0"/>
            <a:ext cx="3158138" cy="21615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033862" y="2100015"/>
            <a:ext cx="3158138" cy="646331"/>
          </a:xfrm>
          <a:prstGeom prst="rect">
            <a:avLst/>
          </a:prstGeom>
          <a:solidFill>
            <a:srgbClr val="00206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Rs.10 lakh</a:t>
            </a:r>
          </a:p>
        </p:txBody>
      </p:sp>
      <p:pic>
        <p:nvPicPr>
          <p:cNvPr id="11" name="Content Placeholder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6844" y="3042951"/>
            <a:ext cx="3088178" cy="3084022"/>
          </a:xfrm>
          <a:prstGeom prst="rect">
            <a:avLst/>
          </a:prstGeom>
          <a:noFill/>
          <a:ln>
            <a:noFill/>
          </a:ln>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16844" y="0"/>
            <a:ext cx="3107703" cy="2330777"/>
          </a:xfrm>
          <a:prstGeom prst="rect">
            <a:avLst/>
          </a:prstGeom>
        </p:spPr>
      </p:pic>
      <p:sp>
        <p:nvSpPr>
          <p:cNvPr id="12" name="TextBox 11"/>
          <p:cNvSpPr txBox="1"/>
          <p:nvPr/>
        </p:nvSpPr>
        <p:spPr>
          <a:xfrm>
            <a:off x="4216844" y="2038389"/>
            <a:ext cx="3107703" cy="584775"/>
          </a:xfrm>
          <a:prstGeom prst="rect">
            <a:avLst/>
          </a:prstGeom>
          <a:solidFill>
            <a:schemeClr val="accent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Equity</a:t>
            </a:r>
          </a:p>
        </p:txBody>
      </p:sp>
    </p:spTree>
    <p:extLst>
      <p:ext uri="{BB962C8B-B14F-4D97-AF65-F5344CB8AC3E}">
        <p14:creationId xmlns:p14="http://schemas.microsoft.com/office/powerpoint/2010/main" val="96715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Portfolio Nature: equity, debt, gilt edged fund, real estate</a:t>
            </a:r>
          </a:p>
          <a:p>
            <a:pPr marL="0" indent="0">
              <a:buNone/>
            </a:pPr>
            <a:r>
              <a:rPr lang="en-US" u="sng" dirty="0" smtClean="0">
                <a:solidFill>
                  <a:schemeClr val="accent4">
                    <a:lumMod val="20000"/>
                    <a:lumOff val="80000"/>
                  </a:schemeClr>
                </a:solidFill>
              </a:rPr>
              <a:t>Income vs risk</a:t>
            </a:r>
          </a:p>
          <a:p>
            <a:r>
              <a:rPr lang="en-US" dirty="0" smtClean="0"/>
              <a:t>Growth Fund: 80 (Equity):  20 (Debt)</a:t>
            </a:r>
          </a:p>
          <a:p>
            <a:r>
              <a:rPr lang="en-US" dirty="0" smtClean="0"/>
              <a:t>Balance: 50: 50</a:t>
            </a:r>
          </a:p>
          <a:p>
            <a:r>
              <a:rPr lang="en-US" dirty="0" smtClean="0"/>
              <a:t>Income = 20 : 80</a:t>
            </a:r>
          </a:p>
        </p:txBody>
      </p:sp>
      <p:sp>
        <p:nvSpPr>
          <p:cNvPr id="2" name="Title 1"/>
          <p:cNvSpPr>
            <a:spLocks noGrp="1"/>
          </p:cNvSpPr>
          <p:nvPr>
            <p:ph type="title"/>
          </p:nvPr>
        </p:nvSpPr>
        <p:spPr/>
        <p:txBody>
          <a:bodyPr>
            <a:normAutofit fontScale="90000"/>
          </a:bodyPr>
          <a:lstStyle/>
          <a:p>
            <a:r>
              <a:rPr lang="en-US" dirty="0" smtClean="0"/>
              <a:t>Mutual funds types:</a:t>
            </a:r>
            <a:endParaRPr lang="en-US" dirty="0"/>
          </a:p>
        </p:txBody>
      </p:sp>
    </p:spTree>
    <p:extLst>
      <p:ext uri="{BB962C8B-B14F-4D97-AF65-F5344CB8AC3E}">
        <p14:creationId xmlns:p14="http://schemas.microsoft.com/office/powerpoint/2010/main" val="7482669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ETF: Exchange Traded Fund</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600" y="2750643"/>
            <a:ext cx="3002280" cy="3002280"/>
          </a:xfrm>
          <a:prstGeom prst="rect">
            <a:avLst/>
          </a:prstGeom>
        </p:spPr>
      </p:pic>
      <p:sp>
        <p:nvSpPr>
          <p:cNvPr id="8" name="TextBox 7"/>
          <p:cNvSpPr txBox="1"/>
          <p:nvPr/>
        </p:nvSpPr>
        <p:spPr>
          <a:xfrm>
            <a:off x="712680" y="5248832"/>
            <a:ext cx="4551680" cy="1200329"/>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Portfolio Goldman </a:t>
            </a:r>
            <a:r>
              <a:rPr lang="en-US" sz="3600" dirty="0" err="1" smtClean="0">
                <a:latin typeface="Arial Black" panose="020B0A04020102020204" pitchFamily="34" charset="0"/>
              </a:rPr>
              <a:t>Sach</a:t>
            </a:r>
            <a:endParaRPr lang="en-US" sz="3600" dirty="0">
              <a:latin typeface="Arial Black" panose="020B0A04020102020204" pitchFamily="34" charset="0"/>
            </a:endParaRPr>
          </a:p>
        </p:txBody>
      </p:sp>
      <p:sp>
        <p:nvSpPr>
          <p:cNvPr id="9" name="TextBox 8"/>
          <p:cNvSpPr txBox="1"/>
          <p:nvPr/>
        </p:nvSpPr>
        <p:spPr>
          <a:xfrm rot="21213415">
            <a:off x="5329302" y="2592732"/>
            <a:ext cx="2247121" cy="1283910"/>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Rs.10</a:t>
            </a:r>
            <a:endParaRPr lang="en-US" sz="3600" dirty="0">
              <a:latin typeface="Arial Black" panose="020B0A04020102020204" pitchFamily="34" charset="0"/>
            </a:endParaRPr>
          </a:p>
        </p:txBody>
      </p:sp>
      <p:sp>
        <p:nvSpPr>
          <p:cNvPr id="10" name="TextBox 9"/>
          <p:cNvSpPr txBox="1"/>
          <p:nvPr/>
        </p:nvSpPr>
        <p:spPr>
          <a:xfrm rot="21213415">
            <a:off x="5447502" y="3356715"/>
            <a:ext cx="2247121" cy="1283910"/>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Rs.10</a:t>
            </a:r>
            <a:endParaRPr lang="en-US" sz="3600" dirty="0">
              <a:latin typeface="Arial Black" panose="020B0A04020102020204" pitchFamily="34" charset="0"/>
            </a:endParaRPr>
          </a:p>
        </p:txBody>
      </p:sp>
      <p:sp>
        <p:nvSpPr>
          <p:cNvPr id="11" name="TextBox 10"/>
          <p:cNvSpPr txBox="1"/>
          <p:nvPr/>
        </p:nvSpPr>
        <p:spPr>
          <a:xfrm rot="21213415">
            <a:off x="5565704" y="4120698"/>
            <a:ext cx="2247121" cy="1283910"/>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Rs.10</a:t>
            </a:r>
            <a:endParaRPr lang="en-US" sz="3600" dirty="0">
              <a:latin typeface="Arial Black" panose="020B0A04020102020204" pitchFamily="34"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6695" y="2178754"/>
            <a:ext cx="2664408" cy="2664408"/>
          </a:xfrm>
          <a:prstGeom prst="rect">
            <a:avLst/>
          </a:prstGeom>
        </p:spPr>
      </p:pic>
      <p:sp>
        <p:nvSpPr>
          <p:cNvPr id="18" name="TextBox 17"/>
          <p:cNvSpPr txBox="1"/>
          <p:nvPr/>
        </p:nvSpPr>
        <p:spPr>
          <a:xfrm>
            <a:off x="888630" y="1269575"/>
            <a:ext cx="4197604" cy="2404586"/>
          </a:xfrm>
          <a:prstGeom prst="downArrowCallou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200" dirty="0" smtClean="0">
                <a:latin typeface="Arial Black" panose="020B0A04020102020204" pitchFamily="34" charset="0"/>
              </a:rPr>
              <a:t>ONGC, CIL, GAIL</a:t>
            </a:r>
          </a:p>
          <a:p>
            <a:pPr algn="ctr"/>
            <a:r>
              <a:rPr lang="en-US" sz="3200" dirty="0" smtClean="0">
                <a:latin typeface="Arial Black" panose="020B0A04020102020204" pitchFamily="34" charset="0"/>
              </a:rPr>
              <a:t>10 CPSE</a:t>
            </a:r>
          </a:p>
          <a:p>
            <a:pPr algn="ctr"/>
            <a:r>
              <a:rPr lang="en-US" sz="3200" dirty="0" smtClean="0">
                <a:latin typeface="Arial Black" panose="020B0A04020102020204" pitchFamily="34" charset="0"/>
              </a:rPr>
              <a:t>Rs.3000 crore</a:t>
            </a:r>
            <a:endParaRPr lang="en-US" sz="3200" dirty="0">
              <a:latin typeface="Arial Black" panose="020B0A04020102020204" pitchFamily="34" charset="0"/>
            </a:endParaRPr>
          </a:p>
        </p:txBody>
      </p:sp>
      <p:sp>
        <p:nvSpPr>
          <p:cNvPr id="19" name="TextBox 18"/>
          <p:cNvSpPr txBox="1"/>
          <p:nvPr/>
        </p:nvSpPr>
        <p:spPr>
          <a:xfrm>
            <a:off x="5172771" y="2073931"/>
            <a:ext cx="2568009"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NFO</a:t>
            </a:r>
            <a:endParaRPr lang="en-US" sz="3600" dirty="0">
              <a:latin typeface="Arial Black" panose="020B0A04020102020204" pitchFamily="34" charset="0"/>
            </a:endParaRPr>
          </a:p>
        </p:txBody>
      </p:sp>
      <p:sp>
        <p:nvSpPr>
          <p:cNvPr id="20" name="TextBox 19"/>
          <p:cNvSpPr txBox="1"/>
          <p:nvPr/>
        </p:nvSpPr>
        <p:spPr>
          <a:xfrm rot="2338632">
            <a:off x="8706186" y="3609828"/>
            <a:ext cx="2247121" cy="1283910"/>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Rs.20</a:t>
            </a:r>
            <a:endParaRPr lang="en-US" sz="3600" dirty="0">
              <a:latin typeface="Arial Black" panose="020B0A04020102020204" pitchFamily="34" charset="0"/>
            </a:endParaRP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9689" y="4420719"/>
            <a:ext cx="2664408" cy="2664408"/>
          </a:xfrm>
          <a:prstGeom prst="rect">
            <a:avLst/>
          </a:prstGeom>
        </p:spPr>
      </p:pic>
      <p:sp>
        <p:nvSpPr>
          <p:cNvPr id="21" name="TextBox 20"/>
          <p:cNvSpPr txBox="1"/>
          <p:nvPr/>
        </p:nvSpPr>
        <p:spPr>
          <a:xfrm>
            <a:off x="8972760" y="6125995"/>
            <a:ext cx="3219240"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BSE-NSE</a:t>
            </a:r>
            <a:endParaRPr lang="en-US" sz="3600" dirty="0">
              <a:latin typeface="Arial Black" panose="020B0A04020102020204" pitchFamily="34" charset="0"/>
            </a:endParaRPr>
          </a:p>
        </p:txBody>
      </p:sp>
    </p:spTree>
    <p:extLst>
      <p:ext uri="{BB962C8B-B14F-4D97-AF65-F5344CB8AC3E}">
        <p14:creationId xmlns:p14="http://schemas.microsoft.com/office/powerpoint/2010/main" val="416707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0-#ppt_w/2"/>
                                          </p:val>
                                        </p:tav>
                                        <p:tav tm="100000">
                                          <p:val>
                                            <p:strVal val="#ppt_x"/>
                                          </p:val>
                                        </p:tav>
                                      </p:tavLst>
                                    </p:anim>
                                    <p:anim calcmode="lin" valueType="num">
                                      <p:cBhvr additive="base">
                                        <p:cTn id="19" dur="500" fill="hold"/>
                                        <p:tgtEl>
                                          <p:spTgt spid="10"/>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0-#ppt_w/2"/>
                                          </p:val>
                                        </p:tav>
                                        <p:tav tm="100000">
                                          <p:val>
                                            <p:strVal val="#ppt_x"/>
                                          </p:val>
                                        </p:tav>
                                      </p:tavLst>
                                    </p:anim>
                                    <p:anim calcmode="lin" valueType="num">
                                      <p:cBhvr additive="base">
                                        <p:cTn id="27"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anim calcmode="lin" valueType="num">
                                      <p:cBhvr>
                                        <p:cTn id="38" dur="1000" fill="hold"/>
                                        <p:tgtEl>
                                          <p:spTgt spid="22"/>
                                        </p:tgtEl>
                                        <p:attrNameLst>
                                          <p:attrName>ppt_x</p:attrName>
                                        </p:attrNameLst>
                                      </p:cBhvr>
                                      <p:tavLst>
                                        <p:tav tm="0">
                                          <p:val>
                                            <p:strVal val="#ppt_x"/>
                                          </p:val>
                                        </p:tav>
                                        <p:tav tm="100000">
                                          <p:val>
                                            <p:strVal val="#ppt_x"/>
                                          </p:val>
                                        </p:tav>
                                      </p:tavLst>
                                    </p:anim>
                                    <p:anim calcmode="lin" valueType="num">
                                      <p:cBhvr>
                                        <p:cTn id="3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8" grpId="0" animBg="1"/>
      <p:bldP spid="19" grpId="0" animBg="1"/>
      <p:bldP spid="2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15 ETF: 1 free (for high quantity orders)</a:t>
            </a:r>
          </a:p>
          <a:p>
            <a:r>
              <a:rPr lang="en-US" dirty="0" smtClean="0">
                <a:solidFill>
                  <a:srgbClr val="92D050"/>
                </a:solidFill>
              </a:rPr>
              <a:t>Redeem</a:t>
            </a:r>
          </a:p>
          <a:p>
            <a:pPr lvl="1"/>
            <a:r>
              <a:rPr lang="en-US" dirty="0" smtClean="0"/>
              <a:t>MF Unit: CASH (</a:t>
            </a:r>
            <a:r>
              <a:rPr lang="en-US" dirty="0" smtClean="0">
                <a:solidFill>
                  <a:srgbClr val="FFFF00"/>
                </a:solidFill>
              </a:rPr>
              <a:t>minus EXIT LOAD</a:t>
            </a:r>
            <a:r>
              <a:rPr lang="en-US" dirty="0" smtClean="0"/>
              <a:t>)</a:t>
            </a:r>
          </a:p>
          <a:p>
            <a:pPr lvl="1"/>
            <a:r>
              <a:rPr lang="en-US" dirty="0" smtClean="0"/>
              <a:t>ETF: Shares=&gt; secondary market sell=&gt;CASH</a:t>
            </a:r>
          </a:p>
          <a:p>
            <a:r>
              <a:rPr lang="en-US" dirty="0" smtClean="0"/>
              <a:t>EXIT </a:t>
            </a:r>
            <a:r>
              <a:rPr lang="en-US" dirty="0"/>
              <a:t>load…no; commission </a:t>
            </a:r>
            <a:r>
              <a:rPr lang="en-US" dirty="0" smtClean="0"/>
              <a:t>less</a:t>
            </a:r>
          </a:p>
          <a:p>
            <a:r>
              <a:rPr lang="en-US" dirty="0" smtClean="0"/>
              <a:t>ETF: USA 1993; India 2002</a:t>
            </a:r>
          </a:p>
          <a:p>
            <a:r>
              <a:rPr lang="en-US" dirty="0" smtClean="0"/>
              <a:t>Modi: March 2015, 5k-ETF planned</a:t>
            </a:r>
          </a:p>
          <a:p>
            <a:endParaRPr lang="en-US" dirty="0"/>
          </a:p>
        </p:txBody>
      </p:sp>
      <p:sp>
        <p:nvSpPr>
          <p:cNvPr id="2" name="Title 1"/>
          <p:cNvSpPr>
            <a:spLocks noGrp="1"/>
          </p:cNvSpPr>
          <p:nvPr>
            <p:ph type="title"/>
          </p:nvPr>
        </p:nvSpPr>
        <p:spPr/>
        <p:txBody>
          <a:bodyPr>
            <a:normAutofit fontScale="90000"/>
          </a:bodyPr>
          <a:lstStyle/>
          <a:p>
            <a:r>
              <a:rPr lang="en-US" dirty="0" smtClean="0"/>
              <a:t>ETF different from MF?</a:t>
            </a:r>
            <a:endParaRPr lang="en-US" dirty="0"/>
          </a:p>
        </p:txBody>
      </p:sp>
    </p:spTree>
    <p:extLst>
      <p:ext uri="{BB962C8B-B14F-4D97-AF65-F5344CB8AC3E}">
        <p14:creationId xmlns:p14="http://schemas.microsoft.com/office/powerpoint/2010/main" val="281992597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9788" y="4906298"/>
            <a:ext cx="1524000" cy="1828800"/>
          </a:xfrm>
          <a:prstGeom prst="rect">
            <a:avLst/>
          </a:prstGeom>
        </p:spPr>
      </p:pic>
      <p:sp>
        <p:nvSpPr>
          <p:cNvPr id="3" name="Title 2"/>
          <p:cNvSpPr>
            <a:spLocks noGrp="1"/>
          </p:cNvSpPr>
          <p:nvPr>
            <p:ph type="title"/>
          </p:nvPr>
        </p:nvSpPr>
        <p:spPr/>
        <p:txBody>
          <a:bodyPr>
            <a:normAutofit fontScale="90000"/>
          </a:bodyPr>
          <a:lstStyle/>
          <a:p>
            <a:r>
              <a:rPr lang="en-US" dirty="0" smtClean="0"/>
              <a:t>Hedge Fund = </a:t>
            </a:r>
            <a:r>
              <a:rPr lang="en-US" dirty="0" err="1" smtClean="0"/>
              <a:t>pvt</a:t>
            </a:r>
            <a:r>
              <a:rPr lang="en-US" dirty="0" smtClean="0"/>
              <a:t> MF for HNI</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1846" y="1430755"/>
            <a:ext cx="3002280" cy="3002280"/>
          </a:xfrm>
          <a:prstGeom prst="rect">
            <a:avLst/>
          </a:prstGeom>
        </p:spPr>
      </p:pic>
      <p:sp>
        <p:nvSpPr>
          <p:cNvPr id="8" name="TextBox 7"/>
          <p:cNvSpPr txBox="1"/>
          <p:nvPr/>
        </p:nvSpPr>
        <p:spPr>
          <a:xfrm>
            <a:off x="954606" y="3923199"/>
            <a:ext cx="3675888" cy="1200329"/>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Portfolio (Hedge Fund)</a:t>
            </a:r>
            <a:endParaRPr lang="en-US" sz="3600" dirty="0">
              <a:latin typeface="Arial Black" panose="020B0A04020102020204" pitchFamily="34" charset="0"/>
            </a:endParaRPr>
          </a:p>
        </p:txBody>
      </p:sp>
      <p:sp>
        <p:nvSpPr>
          <p:cNvPr id="9" name="TextBox 8"/>
          <p:cNvSpPr txBox="1"/>
          <p:nvPr/>
        </p:nvSpPr>
        <p:spPr>
          <a:xfrm rot="21213415">
            <a:off x="5329302" y="2592732"/>
            <a:ext cx="2247121" cy="1283910"/>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Unit</a:t>
            </a:r>
            <a:endParaRPr lang="en-US" sz="3600" dirty="0">
              <a:latin typeface="Arial Black" panose="020B0A04020102020204" pitchFamily="34" charset="0"/>
            </a:endParaRPr>
          </a:p>
        </p:txBody>
      </p:sp>
      <p:sp>
        <p:nvSpPr>
          <p:cNvPr id="10" name="TextBox 9"/>
          <p:cNvSpPr txBox="1"/>
          <p:nvPr/>
        </p:nvSpPr>
        <p:spPr>
          <a:xfrm rot="21213415">
            <a:off x="5447502" y="3356715"/>
            <a:ext cx="2247121" cy="1283910"/>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Unit</a:t>
            </a:r>
            <a:endParaRPr lang="en-US" sz="3600" dirty="0">
              <a:latin typeface="Arial Black" panose="020B0A04020102020204" pitchFamily="34" charset="0"/>
            </a:endParaRPr>
          </a:p>
        </p:txBody>
      </p:sp>
      <p:sp>
        <p:nvSpPr>
          <p:cNvPr id="11" name="TextBox 10"/>
          <p:cNvSpPr txBox="1"/>
          <p:nvPr/>
        </p:nvSpPr>
        <p:spPr>
          <a:xfrm rot="21213415">
            <a:off x="5565704" y="4120698"/>
            <a:ext cx="2247121" cy="1283910"/>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Unit</a:t>
            </a:r>
            <a:endParaRPr lang="en-US" sz="3600" dirty="0">
              <a:latin typeface="Arial Black" panose="020B0A0402010202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4952" y="4587009"/>
            <a:ext cx="2349065" cy="1879252"/>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5231" y="2123819"/>
            <a:ext cx="1917668" cy="2399544"/>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94510" y="2123819"/>
            <a:ext cx="1877015" cy="2431367"/>
          </a:xfrm>
          <a:prstGeom prst="rect">
            <a:avLst/>
          </a:prstGeom>
        </p:spPr>
      </p:pic>
    </p:spTree>
    <p:extLst>
      <p:ext uri="{BB962C8B-B14F-4D97-AF65-F5344CB8AC3E}">
        <p14:creationId xmlns:p14="http://schemas.microsoft.com/office/powerpoint/2010/main" val="199700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ctr"/>
            <a:r>
              <a:rPr lang="en-US" dirty="0" smtClean="0"/>
              <a:t>HNI</a:t>
            </a:r>
            <a:r>
              <a:rPr lang="en-US" dirty="0"/>
              <a:t>=&gt; private </a:t>
            </a:r>
            <a:r>
              <a:rPr lang="en-US" dirty="0" smtClean="0"/>
              <a:t>MF</a:t>
            </a:r>
          </a:p>
          <a:p>
            <a:pPr fontAlgn="ctr"/>
            <a:r>
              <a:rPr lang="en-US" dirty="0" smtClean="0"/>
              <a:t>SEBI: min. 1 crore investment (SBIMF-100)</a:t>
            </a:r>
            <a:endParaRPr lang="en-US" dirty="0"/>
          </a:p>
          <a:p>
            <a:pPr fontAlgn="ctr"/>
            <a:r>
              <a:rPr lang="en-US" dirty="0" err="1" smtClean="0"/>
              <a:t>Karvy</a:t>
            </a:r>
            <a:r>
              <a:rPr lang="en-US" dirty="0" smtClean="0"/>
              <a:t> Capital, </a:t>
            </a:r>
            <a:r>
              <a:rPr lang="en-US" dirty="0" err="1" smtClean="0"/>
              <a:t>Motilal</a:t>
            </a:r>
            <a:r>
              <a:rPr lang="en-US" dirty="0" smtClean="0"/>
              <a:t> Oswald etc.</a:t>
            </a:r>
          </a:p>
          <a:p>
            <a:pPr fontAlgn="ctr"/>
            <a:r>
              <a:rPr lang="en-US" dirty="0" smtClean="0"/>
              <a:t>SEBI regulation…not strict like MF</a:t>
            </a:r>
          </a:p>
          <a:p>
            <a:pPr fontAlgn="ctr"/>
            <a:r>
              <a:rPr lang="en-US" dirty="0"/>
              <a:t>Alternative investment fund </a:t>
            </a:r>
            <a:r>
              <a:rPr lang="en-US" dirty="0" err="1"/>
              <a:t>Cat.III</a:t>
            </a:r>
            <a:endParaRPr lang="en-US" dirty="0"/>
          </a:p>
          <a:p>
            <a:pPr fontAlgn="ctr"/>
            <a:r>
              <a:rPr lang="en-US" dirty="0" smtClean="0"/>
              <a:t>High </a:t>
            </a:r>
            <a:r>
              <a:rPr lang="en-US" dirty="0"/>
              <a:t>risk, high reward</a:t>
            </a:r>
          </a:p>
          <a:p>
            <a:pPr fontAlgn="ctr"/>
            <a:r>
              <a:rPr lang="en-US" dirty="0"/>
              <a:t>100 Cr. Pooled=&gt; bet </a:t>
            </a:r>
            <a:r>
              <a:rPr lang="en-US" dirty="0" err="1"/>
              <a:t>upto</a:t>
            </a:r>
            <a:r>
              <a:rPr lang="en-US" dirty="0"/>
              <a:t> Rs.200 crore (T+2</a:t>
            </a:r>
            <a:r>
              <a:rPr lang="en-US" dirty="0" smtClean="0"/>
              <a:t>)</a:t>
            </a:r>
          </a:p>
          <a:p>
            <a:pPr fontAlgn="ctr"/>
            <a:endParaRPr lang="en-US" dirty="0"/>
          </a:p>
        </p:txBody>
      </p:sp>
      <p:sp>
        <p:nvSpPr>
          <p:cNvPr id="3" name="Title 2"/>
          <p:cNvSpPr>
            <a:spLocks noGrp="1"/>
          </p:cNvSpPr>
          <p:nvPr>
            <p:ph type="title"/>
          </p:nvPr>
        </p:nvSpPr>
        <p:spPr/>
        <p:txBody>
          <a:bodyPr>
            <a:normAutofit fontScale="90000"/>
          </a:bodyPr>
          <a:lstStyle/>
          <a:p>
            <a:r>
              <a:rPr lang="en-US" dirty="0" smtClean="0"/>
              <a:t>Hedge Fund</a:t>
            </a:r>
            <a:endParaRPr lang="en-US" dirty="0"/>
          </a:p>
        </p:txBody>
      </p:sp>
    </p:spTree>
    <p:extLst>
      <p:ext uri="{BB962C8B-B14F-4D97-AF65-F5344CB8AC3E}">
        <p14:creationId xmlns:p14="http://schemas.microsoft.com/office/powerpoint/2010/main" val="113988707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P-Notes: Participatory Notes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488" y="4326984"/>
            <a:ext cx="2229537" cy="1783630"/>
          </a:xfrm>
          <a:prstGeom prst="rect">
            <a:avLst/>
          </a:prstGeom>
        </p:spPr>
      </p:pic>
      <p:sp>
        <p:nvSpPr>
          <p:cNvPr id="9" name="TextBox 8"/>
          <p:cNvSpPr txBox="1"/>
          <p:nvPr/>
        </p:nvSpPr>
        <p:spPr>
          <a:xfrm>
            <a:off x="3933341" y="4018470"/>
            <a:ext cx="3675888" cy="1200329"/>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Hedge Fund manager</a:t>
            </a:r>
            <a:endParaRPr lang="en-US" sz="3600" dirty="0">
              <a:latin typeface="Arial Black" panose="020B0A04020102020204" pitchFamily="34"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1520" y="3315788"/>
            <a:ext cx="3002280" cy="300228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488" y="938589"/>
            <a:ext cx="1917668" cy="2399544"/>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0422" y="2574847"/>
            <a:ext cx="1877015" cy="2431367"/>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21107" y="2060113"/>
            <a:ext cx="1524000" cy="1828800"/>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278020">
            <a:off x="8015308" y="1728281"/>
            <a:ext cx="1966472" cy="2060113"/>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57134" y="1020863"/>
            <a:ext cx="2862323" cy="2078499"/>
          </a:xfrm>
          <a:prstGeom prst="rect">
            <a:avLst/>
          </a:prstGeom>
        </p:spPr>
      </p:pic>
    </p:spTree>
    <p:extLst>
      <p:ext uri="{BB962C8B-B14F-4D97-AF65-F5344CB8AC3E}">
        <p14:creationId xmlns:p14="http://schemas.microsoft.com/office/powerpoint/2010/main" val="213953413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1520" y="3462193"/>
            <a:ext cx="3002280" cy="3002280"/>
          </a:xfrm>
          <a:prstGeom prst="rect">
            <a:avLst/>
          </a:prstGeom>
        </p:spPr>
      </p:pic>
      <p:sp>
        <p:nvSpPr>
          <p:cNvPr id="2" name="Title 1"/>
          <p:cNvSpPr>
            <a:spLocks noGrp="1"/>
          </p:cNvSpPr>
          <p:nvPr>
            <p:ph type="title"/>
          </p:nvPr>
        </p:nvSpPr>
        <p:spPr/>
        <p:txBody>
          <a:bodyPr>
            <a:normAutofit fontScale="90000"/>
          </a:bodyPr>
          <a:lstStyle/>
          <a:p>
            <a:r>
              <a:rPr lang="en-US" dirty="0" smtClean="0"/>
              <a:t>P-Note: Offshore </a:t>
            </a:r>
            <a:r>
              <a:rPr lang="en-US" dirty="0" smtClean="0">
                <a:solidFill>
                  <a:srgbClr val="92D050"/>
                </a:solidFill>
              </a:rPr>
              <a:t>Derivative</a:t>
            </a:r>
            <a:r>
              <a:rPr lang="en-US" dirty="0" smtClean="0"/>
              <a:t> Instrument</a:t>
            </a:r>
            <a:endParaRPr lang="en-US" dirty="0"/>
          </a:p>
        </p:txBody>
      </p:sp>
      <p:sp>
        <p:nvSpPr>
          <p:cNvPr id="4" name="TextBox 3"/>
          <p:cNvSpPr txBox="1"/>
          <p:nvPr/>
        </p:nvSpPr>
        <p:spPr>
          <a:xfrm>
            <a:off x="231037" y="3462193"/>
            <a:ext cx="3675888" cy="1200329"/>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Hedge Fund manager</a:t>
            </a:r>
            <a:endParaRPr lang="en-US" sz="3600" dirty="0">
              <a:latin typeface="Arial Black" panose="020B0A040201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210" y="912515"/>
            <a:ext cx="3243580" cy="2432685"/>
          </a:xfrm>
          <a:prstGeom prst="rect">
            <a:avLst/>
          </a:prstGeom>
        </p:spPr>
      </p:pic>
      <p:sp>
        <p:nvSpPr>
          <p:cNvPr id="6" name="TextBox 5"/>
          <p:cNvSpPr txBox="1"/>
          <p:nvPr/>
        </p:nvSpPr>
        <p:spPr>
          <a:xfrm>
            <a:off x="4258056" y="3363811"/>
            <a:ext cx="3675888" cy="1200329"/>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FII</a:t>
            </a:r>
          </a:p>
          <a:p>
            <a:pPr algn="ctr"/>
            <a:r>
              <a:rPr lang="en-US" sz="3600" dirty="0" smtClean="0">
                <a:latin typeface="Arial Black" panose="020B0A04020102020204" pitchFamily="34" charset="0"/>
              </a:rPr>
              <a:t>(India)</a:t>
            </a:r>
            <a:endParaRPr lang="en-US" sz="3600" dirty="0">
              <a:latin typeface="Arial Black" panose="020B0A04020102020204" pitchFamily="34"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4496" y="4747526"/>
            <a:ext cx="1356360" cy="135636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6800" y="4206506"/>
            <a:ext cx="2438400" cy="2438400"/>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06981" y="1590891"/>
            <a:ext cx="1524000" cy="1828800"/>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278020">
            <a:off x="8497907" y="1977789"/>
            <a:ext cx="1966472" cy="2060113"/>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85150" y="1040417"/>
            <a:ext cx="2862323" cy="2078499"/>
          </a:xfrm>
          <a:prstGeom prst="rect">
            <a:avLst/>
          </a:prstGeom>
        </p:spPr>
      </p:pic>
    </p:spTree>
    <p:extLst>
      <p:ext uri="{BB962C8B-B14F-4D97-AF65-F5344CB8AC3E}">
        <p14:creationId xmlns:p14="http://schemas.microsoft.com/office/powerpoint/2010/main" val="314134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670" y="4674548"/>
            <a:ext cx="1461541" cy="1828800"/>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1520" y="3462193"/>
            <a:ext cx="3002280" cy="3002280"/>
          </a:xfrm>
          <a:prstGeom prst="rect">
            <a:avLst/>
          </a:prstGeom>
        </p:spPr>
      </p:pic>
      <p:sp>
        <p:nvSpPr>
          <p:cNvPr id="15" name="Title 1"/>
          <p:cNvSpPr txBox="1">
            <a:spLocks/>
          </p:cNvSpPr>
          <p:nvPr/>
        </p:nvSpPr>
        <p:spPr>
          <a:xfrm>
            <a:off x="618744" y="65669"/>
            <a:ext cx="10515600" cy="678458"/>
          </a:xfrm>
          <a:prstGeom prst="roundRect">
            <a:avLst/>
          </a:prstGeom>
        </p:spPr>
        <p:style>
          <a:lnRef idx="1">
            <a:schemeClr val="accent4"/>
          </a:lnRef>
          <a:fillRef idx="2">
            <a:schemeClr val="accent4"/>
          </a:fillRef>
          <a:effectRef idx="1">
            <a:schemeClr val="accent4"/>
          </a:effectRef>
          <a:fontRef idx="minor">
            <a:schemeClr val="dk1"/>
          </a:fontRef>
        </p:style>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Franklin Gothic Heavy" panose="020B0903020102020204" pitchFamily="34" charset="0"/>
              </a:rPr>
              <a:t>P-Note: Offshore </a:t>
            </a:r>
            <a:r>
              <a:rPr lang="en-US" dirty="0" smtClean="0">
                <a:solidFill>
                  <a:srgbClr val="FF0000"/>
                </a:solidFill>
                <a:latin typeface="Franklin Gothic Heavy" panose="020B0903020102020204" pitchFamily="34" charset="0"/>
              </a:rPr>
              <a:t>Derivative </a:t>
            </a:r>
            <a:r>
              <a:rPr lang="en-US" dirty="0" smtClean="0">
                <a:latin typeface="Franklin Gothic Heavy" panose="020B0903020102020204" pitchFamily="34" charset="0"/>
              </a:rPr>
              <a:t>Instrument</a:t>
            </a:r>
            <a:endParaRPr lang="en-US" dirty="0">
              <a:latin typeface="Franklin Gothic Heavy" panose="020B0903020102020204" pitchFamily="34" charset="0"/>
            </a:endParaRPr>
          </a:p>
        </p:txBody>
      </p:sp>
      <p:sp>
        <p:nvSpPr>
          <p:cNvPr id="16" name="TextBox 15"/>
          <p:cNvSpPr txBox="1"/>
          <p:nvPr/>
        </p:nvSpPr>
        <p:spPr>
          <a:xfrm>
            <a:off x="140670" y="2624323"/>
            <a:ext cx="2804160" cy="1446550"/>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800" b="1" u="sng" dirty="0" smtClean="0"/>
              <a:t>Offshore Investor</a:t>
            </a:r>
          </a:p>
          <a:p>
            <a:pPr algn="ctr"/>
            <a:r>
              <a:rPr lang="en-US" sz="2000" dirty="0" smtClean="0"/>
              <a:t>Without PAN card, DEMAD account </a:t>
            </a:r>
          </a:p>
          <a:p>
            <a:pPr algn="ctr"/>
            <a:r>
              <a:rPr lang="en-US" sz="2000" dirty="0" smtClean="0"/>
              <a:t>or SEBI Registration</a:t>
            </a:r>
            <a:endParaRPr lang="en-US" sz="2000" dirty="0"/>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1525" y="1171995"/>
            <a:ext cx="3243580" cy="2432685"/>
          </a:xfrm>
          <a:prstGeom prst="rect">
            <a:avLst/>
          </a:prstGeom>
        </p:spPr>
      </p:pic>
      <p:sp>
        <p:nvSpPr>
          <p:cNvPr id="18" name="TextBox 17"/>
          <p:cNvSpPr txBox="1"/>
          <p:nvPr/>
        </p:nvSpPr>
        <p:spPr>
          <a:xfrm>
            <a:off x="5590945" y="3344019"/>
            <a:ext cx="2357984" cy="1015663"/>
          </a:xfrm>
          <a:prstGeom prst="rect">
            <a:avLst/>
          </a:prstGeom>
          <a:solidFill>
            <a:schemeClr val="accent1">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latin typeface="Arial Black" panose="020B0A04020102020204" pitchFamily="34" charset="0"/>
              </a:rPr>
              <a:t>SEBI registered </a:t>
            </a:r>
          </a:p>
          <a:p>
            <a:pPr algn="ctr"/>
            <a:r>
              <a:rPr lang="en-US" sz="2000" dirty="0" smtClean="0">
                <a:latin typeface="Arial Black" panose="020B0A04020102020204" pitchFamily="34" charset="0"/>
              </a:rPr>
              <a:t>FII (India)</a:t>
            </a:r>
            <a:endParaRPr lang="en-US" sz="2000" dirty="0">
              <a:latin typeface="Arial Black" panose="020B0A04020102020204" pitchFamily="34" charset="0"/>
            </a:endParaRP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1946" y="1636119"/>
            <a:ext cx="1736742" cy="1736742"/>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0750" y="795523"/>
            <a:ext cx="1524000" cy="1828800"/>
          </a:xfrm>
          <a:prstGeom prst="rect">
            <a:avLst/>
          </a:prstGeom>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278020">
            <a:off x="8772788" y="2768064"/>
            <a:ext cx="1402877" cy="1469680"/>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484255">
            <a:off x="8572629" y="2101628"/>
            <a:ext cx="1892424" cy="1374199"/>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4346" y="1788519"/>
            <a:ext cx="1736742" cy="1736742"/>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6746" y="1940919"/>
            <a:ext cx="1736742" cy="1736742"/>
          </a:xfrm>
          <a:prstGeom prst="rect">
            <a:avLst/>
          </a:prstGeom>
        </p:spPr>
      </p:pic>
      <p:sp>
        <p:nvSpPr>
          <p:cNvPr id="27" name="TextBox 26"/>
          <p:cNvSpPr txBox="1"/>
          <p:nvPr/>
        </p:nvSpPr>
        <p:spPr>
          <a:xfrm>
            <a:off x="8351520" y="6002808"/>
            <a:ext cx="3002280" cy="461665"/>
          </a:xfrm>
          <a:prstGeom prst="rect">
            <a:avLst/>
          </a:prstGeom>
          <a:solidFill>
            <a:schemeClr val="accent1">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400" dirty="0" smtClean="0">
                <a:latin typeface="Arial Black" panose="020B0A04020102020204" pitchFamily="34" charset="0"/>
              </a:rPr>
              <a:t>FII’s portfolio</a:t>
            </a:r>
          </a:p>
        </p:txBody>
      </p:sp>
      <p:cxnSp>
        <p:nvCxnSpPr>
          <p:cNvPr id="28" name="Straight Arrow Connector 27"/>
          <p:cNvCxnSpPr/>
          <p:nvPr/>
        </p:nvCxnSpPr>
        <p:spPr>
          <a:xfrm>
            <a:off x="2944225" y="3191268"/>
            <a:ext cx="2646115" cy="504253"/>
          </a:xfrm>
          <a:prstGeom prst="straightConnector1">
            <a:avLst/>
          </a:prstGeom>
          <a:ln w="76200">
            <a:solidFill>
              <a:srgbClr val="008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31" name="Straight Arrow Connector 30"/>
          <p:cNvCxnSpPr/>
          <p:nvPr/>
        </p:nvCxnSpPr>
        <p:spPr>
          <a:xfrm>
            <a:off x="7948930" y="3778750"/>
            <a:ext cx="646430" cy="231513"/>
          </a:xfrm>
          <a:prstGeom prst="straightConnector1">
            <a:avLst/>
          </a:prstGeom>
          <a:ln w="76200">
            <a:solidFill>
              <a:srgbClr val="008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34" name="Straight Arrow Connector 33"/>
          <p:cNvCxnSpPr>
            <a:endCxn id="29" idx="3"/>
          </p:cNvCxnSpPr>
          <p:nvPr/>
        </p:nvCxnSpPr>
        <p:spPr>
          <a:xfrm flipH="1">
            <a:off x="5151525" y="4332728"/>
            <a:ext cx="1585830" cy="181029"/>
          </a:xfrm>
          <a:prstGeom prst="straightConnector1">
            <a:avLst/>
          </a:prstGeom>
          <a:ln w="76200">
            <a:solidFill>
              <a:srgbClr val="FF0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37" name="Straight Arrow Connector 36"/>
          <p:cNvCxnSpPr/>
          <p:nvPr/>
        </p:nvCxnSpPr>
        <p:spPr>
          <a:xfrm flipH="1" flipV="1">
            <a:off x="2880570" y="3449231"/>
            <a:ext cx="878874" cy="621642"/>
          </a:xfrm>
          <a:prstGeom prst="straightConnector1">
            <a:avLst/>
          </a:prstGeom>
          <a:ln w="76200">
            <a:solidFill>
              <a:srgbClr val="FF0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42" name="TextBox 41"/>
          <p:cNvSpPr txBox="1"/>
          <p:nvPr/>
        </p:nvSpPr>
        <p:spPr>
          <a:xfrm>
            <a:off x="3576113" y="5314940"/>
            <a:ext cx="3675888" cy="923330"/>
          </a:xfrm>
          <a:prstGeom prst="rect">
            <a:avLst/>
          </a:prstGeom>
          <a:solidFill>
            <a:srgbClr val="00B05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dirty="0" smtClean="0">
                <a:latin typeface="Arial Black" panose="020B0A04020102020204" pitchFamily="34" charset="0"/>
              </a:rPr>
              <a:t>P-Note</a:t>
            </a:r>
          </a:p>
          <a:p>
            <a:pPr algn="ctr"/>
            <a:r>
              <a:rPr lang="en-US" dirty="0" smtClean="0">
                <a:latin typeface="Arial Black" panose="020B0A04020102020204" pitchFamily="34" charset="0"/>
              </a:rPr>
              <a:t>Derives value from </a:t>
            </a:r>
          </a:p>
          <a:p>
            <a:pPr algn="ctr"/>
            <a:r>
              <a:rPr lang="en-US" dirty="0" smtClean="0">
                <a:latin typeface="Arial Black" panose="020B0A04020102020204" pitchFamily="34" charset="0"/>
              </a:rPr>
              <a:t>FII portfolio</a:t>
            </a:r>
          </a:p>
        </p:txBody>
      </p:sp>
      <p:cxnSp>
        <p:nvCxnSpPr>
          <p:cNvPr id="62" name="Straight Arrow Connector 61"/>
          <p:cNvCxnSpPr>
            <a:stCxn id="42" idx="3"/>
            <a:endCxn id="27" idx="1"/>
          </p:cNvCxnSpPr>
          <p:nvPr/>
        </p:nvCxnSpPr>
        <p:spPr>
          <a:xfrm>
            <a:off x="7252001" y="5776605"/>
            <a:ext cx="1099519" cy="457036"/>
          </a:xfrm>
          <a:prstGeom prst="straightConnector1">
            <a:avLst/>
          </a:prstGeom>
          <a:ln w="76200">
            <a:solidFill>
              <a:schemeClr val="accent2"/>
            </a:solidFill>
            <a:prstDash val="sysDash"/>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29" name="Picture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80134" y="3828061"/>
            <a:ext cx="1371391" cy="137139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32" name="TextBox 31"/>
          <p:cNvSpPr txBox="1"/>
          <p:nvPr/>
        </p:nvSpPr>
        <p:spPr>
          <a:xfrm rot="2871603">
            <a:off x="9646931" y="2596547"/>
            <a:ext cx="1738962" cy="830997"/>
          </a:xfrm>
          <a:prstGeom prst="rect">
            <a:avLst/>
          </a:prstGeom>
          <a:solidFill>
            <a:schemeClr val="accent1">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400" dirty="0" smtClean="0">
                <a:latin typeface="Arial Black" panose="020B0A04020102020204" pitchFamily="34" charset="0"/>
              </a:rPr>
              <a:t>Shares</a:t>
            </a:r>
          </a:p>
          <a:p>
            <a:pPr algn="ctr"/>
            <a:r>
              <a:rPr lang="en-US" sz="2400" dirty="0" smtClean="0">
                <a:latin typeface="Arial Black" panose="020B0A04020102020204" pitchFamily="34" charset="0"/>
              </a:rPr>
              <a:t>bonds</a:t>
            </a:r>
          </a:p>
        </p:txBody>
      </p:sp>
      <p:pic>
        <p:nvPicPr>
          <p:cNvPr id="26" name="Picture 25"/>
          <p:cNvPicPr>
            <a:picLocks noChangeAspect="1"/>
          </p:cNvPicPr>
          <p:nvPr/>
        </p:nvPicPr>
        <p:blipFill>
          <a:blip r:embed="rId10"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20661092">
            <a:off x="8528451" y="1873931"/>
            <a:ext cx="1559577" cy="550254"/>
          </a:xfrm>
          <a:prstGeom prst="rect">
            <a:avLst/>
          </a:prstGeom>
        </p:spPr>
      </p:pic>
      <p:sp>
        <p:nvSpPr>
          <p:cNvPr id="30" name="Title 5"/>
          <p:cNvSpPr txBox="1">
            <a:spLocks/>
          </p:cNvSpPr>
          <p:nvPr/>
        </p:nvSpPr>
        <p:spPr>
          <a:xfrm rot="19950091">
            <a:off x="1127882" y="4359505"/>
            <a:ext cx="2838562" cy="1857908"/>
          </a:xfrm>
          <a:prstGeom prst="leftArrow">
            <a:avLst>
              <a:gd name="adj1" fmla="val 100000"/>
              <a:gd name="adj2" fmla="val 37793"/>
            </a:avLst>
          </a:prstGeom>
          <a:solidFill>
            <a:schemeClr val="tx1">
              <a:lumMod val="85000"/>
              <a:lumOff val="15000"/>
            </a:schemeClr>
          </a:solidFill>
          <a:ln w="28575">
            <a:solidFill>
              <a:srgbClr val="FF0000"/>
            </a:solidFill>
          </a:ln>
        </p:spPr>
        <p:style>
          <a:lnRef idx="0">
            <a:schemeClr val="dk1"/>
          </a:lnRef>
          <a:fillRef idx="3">
            <a:schemeClr val="dk1"/>
          </a:fillRef>
          <a:effectRef idx="3">
            <a:schemeClr val="dk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dirty="0" smtClean="0">
                <a:latin typeface="Franklin Gothic Demi Cond" panose="020B0706030402020204" pitchFamily="34" charset="0"/>
              </a:rPr>
              <a:t>Tom can sell </a:t>
            </a:r>
          </a:p>
          <a:p>
            <a:pPr algn="ctr"/>
            <a:r>
              <a:rPr lang="en-US" sz="2400" dirty="0" smtClean="0">
                <a:latin typeface="Franklin Gothic Demi Cond" panose="020B0706030402020204" pitchFamily="34" charset="0"/>
              </a:rPr>
              <a:t>P-note to others without paying capital gains tax </a:t>
            </a:r>
          </a:p>
          <a:p>
            <a:pPr algn="ctr"/>
            <a:r>
              <a:rPr lang="en-US" sz="2400" dirty="0" smtClean="0">
                <a:latin typeface="Franklin Gothic Demi Cond" panose="020B0706030402020204" pitchFamily="34" charset="0"/>
              </a:rPr>
              <a:t>to India</a:t>
            </a:r>
          </a:p>
        </p:txBody>
      </p:sp>
    </p:spTree>
    <p:extLst>
      <p:ext uri="{BB962C8B-B14F-4D97-AF65-F5344CB8AC3E}">
        <p14:creationId xmlns:p14="http://schemas.microsoft.com/office/powerpoint/2010/main" val="200119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March 2014: 2 lakh Crore  (13% of FII)</a:t>
            </a:r>
          </a:p>
          <a:p>
            <a:r>
              <a:rPr lang="en-US" dirty="0"/>
              <a:t>Hot money</a:t>
            </a:r>
          </a:p>
          <a:p>
            <a:r>
              <a:rPr lang="en-US" dirty="0"/>
              <a:t>CGT evade </a:t>
            </a:r>
          </a:p>
          <a:p>
            <a:r>
              <a:rPr lang="en-US" dirty="0" smtClean="0"/>
              <a:t>Anonymous (Quarterly records to SEBI)</a:t>
            </a:r>
          </a:p>
          <a:p>
            <a:r>
              <a:rPr lang="en-US" dirty="0" smtClean="0"/>
              <a:t>terrorist money (Ex-NSA MK Narayan)</a:t>
            </a:r>
          </a:p>
          <a:p>
            <a:r>
              <a:rPr lang="en-US" dirty="0" smtClean="0"/>
              <a:t>Money Laundering (FM Whitepaper)</a:t>
            </a:r>
          </a:p>
        </p:txBody>
      </p:sp>
      <p:sp>
        <p:nvSpPr>
          <p:cNvPr id="2" name="Title 1"/>
          <p:cNvSpPr>
            <a:spLocks noGrp="1"/>
          </p:cNvSpPr>
          <p:nvPr>
            <p:ph type="title"/>
          </p:nvPr>
        </p:nvSpPr>
        <p:spPr/>
        <p:txBody>
          <a:bodyPr>
            <a:normAutofit fontScale="90000"/>
          </a:bodyPr>
          <a:lstStyle/>
          <a:p>
            <a:r>
              <a:rPr lang="en-US" dirty="0" smtClean="0"/>
              <a:t>P-notes	: SEBI</a:t>
            </a:r>
            <a:endParaRPr lang="en-US" dirty="0"/>
          </a:p>
        </p:txBody>
      </p:sp>
    </p:spTree>
    <p:extLst>
      <p:ext uri="{BB962C8B-B14F-4D97-AF65-F5344CB8AC3E}">
        <p14:creationId xmlns:p14="http://schemas.microsoft.com/office/powerpoint/2010/main" val="354834748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484255">
            <a:off x="103668" y="3942149"/>
            <a:ext cx="1665646" cy="1209522"/>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8192" y="159216"/>
            <a:ext cx="1219200" cy="1219200"/>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0592" y="311616"/>
            <a:ext cx="1219200" cy="121920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2992" y="464016"/>
            <a:ext cx="1219200" cy="121920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0356" y="4350939"/>
            <a:ext cx="1625046" cy="1218785"/>
          </a:xfrm>
          <a:prstGeom prst="rect">
            <a:avLst/>
          </a:prstGeom>
        </p:spPr>
      </p:pic>
      <p:sp>
        <p:nvSpPr>
          <p:cNvPr id="39" name="TextBox 38"/>
          <p:cNvSpPr txBox="1"/>
          <p:nvPr/>
        </p:nvSpPr>
        <p:spPr>
          <a:xfrm>
            <a:off x="6608352" y="5569724"/>
            <a:ext cx="3303744" cy="1015663"/>
          </a:xfrm>
          <a:prstGeom prst="rect">
            <a:avLst/>
          </a:prstGeom>
          <a:solidFill>
            <a:srgbClr val="00B05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latin typeface="Arial Black" panose="020B0A04020102020204" pitchFamily="34" charset="0"/>
              </a:rPr>
              <a:t>P-Note</a:t>
            </a:r>
          </a:p>
          <a:p>
            <a:pPr algn="ctr"/>
            <a:r>
              <a:rPr lang="en-US" sz="2000" dirty="0" smtClean="0">
                <a:latin typeface="Arial Black" panose="020B0A04020102020204" pitchFamily="34" charset="0"/>
              </a:rPr>
              <a:t>Derives value from FII’s portfolio</a:t>
            </a:r>
          </a:p>
        </p:txBody>
      </p:sp>
      <p:cxnSp>
        <p:nvCxnSpPr>
          <p:cNvPr id="37" name="Straight Arrow Connector 36"/>
          <p:cNvCxnSpPr>
            <a:stCxn id="8" idx="1"/>
          </p:cNvCxnSpPr>
          <p:nvPr/>
        </p:nvCxnSpPr>
        <p:spPr>
          <a:xfrm flipH="1">
            <a:off x="5275423" y="2674955"/>
            <a:ext cx="1997567" cy="1763587"/>
          </a:xfrm>
          <a:prstGeom prst="straightConnector1">
            <a:avLst/>
          </a:prstGeom>
          <a:ln w="76200">
            <a:solidFill>
              <a:srgbClr val="008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122" y="265176"/>
            <a:ext cx="2585277" cy="1601858"/>
          </a:xfrm>
          <a:prstGeom prst="rect">
            <a:avLst/>
          </a:prstGeom>
        </p:spPr>
      </p:pic>
      <p:sp>
        <p:nvSpPr>
          <p:cNvPr id="3" name="TextBox 2"/>
          <p:cNvSpPr txBox="1"/>
          <p:nvPr/>
        </p:nvSpPr>
        <p:spPr>
          <a:xfrm>
            <a:off x="216680" y="1867034"/>
            <a:ext cx="2804160" cy="1323439"/>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latin typeface="Segoe UI Semibold" panose="020B0702040204020203" pitchFamily="34" charset="0"/>
                <a:cs typeface="Segoe UI Semibold" panose="020B0702040204020203" pitchFamily="34" charset="0"/>
              </a:rPr>
              <a:t>Sadhu Yadav a.k.a Politician, builder, Contractor &amp; Mafia </a:t>
            </a:r>
          </a:p>
          <a:p>
            <a:pPr algn="ctr"/>
            <a:r>
              <a:rPr lang="en-US" sz="2000" dirty="0" smtClean="0">
                <a:latin typeface="Segoe UI Semibold" panose="020B0702040204020203" pitchFamily="34" charset="0"/>
                <a:cs typeface="Segoe UI Semibold" panose="020B0702040204020203" pitchFamily="34" charset="0"/>
              </a:rPr>
              <a:t>all in one Multiskill</a:t>
            </a:r>
            <a:endParaRPr lang="en-US" sz="2000" dirty="0">
              <a:latin typeface="Segoe UI Semibold" panose="020B0702040204020203" pitchFamily="34" charset="0"/>
              <a:cs typeface="Segoe UI Semibold" panose="020B0702040204020203" pitchFamily="34" charset="0"/>
            </a:endParaRPr>
          </a:p>
        </p:txBody>
      </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20312" y="426025"/>
            <a:ext cx="1920240" cy="1280160"/>
          </a:xfrm>
          <a:prstGeom prst="rect">
            <a:avLst/>
          </a:prstGeom>
        </p:spPr>
      </p:pic>
      <p:cxnSp>
        <p:nvCxnSpPr>
          <p:cNvPr id="5" name="Straight Arrow Connector 4"/>
          <p:cNvCxnSpPr>
            <a:endCxn id="4" idx="1"/>
          </p:cNvCxnSpPr>
          <p:nvPr/>
        </p:nvCxnSpPr>
        <p:spPr>
          <a:xfrm>
            <a:off x="2911399" y="1066105"/>
            <a:ext cx="1108913" cy="0"/>
          </a:xfrm>
          <a:prstGeom prst="straightConnector1">
            <a:avLst/>
          </a:prstGeom>
          <a:ln w="76200">
            <a:solidFill>
              <a:srgbClr val="008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7" name="TextBox 6"/>
          <p:cNvSpPr txBox="1"/>
          <p:nvPr/>
        </p:nvSpPr>
        <p:spPr>
          <a:xfrm>
            <a:off x="3578352" y="1706185"/>
            <a:ext cx="2804160" cy="1323439"/>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latin typeface="Segoe UI Semibold" panose="020B0702040204020203" pitchFamily="34" charset="0"/>
                <a:cs typeface="Segoe UI Semibold" panose="020B0702040204020203" pitchFamily="34" charset="0"/>
              </a:rPr>
              <a:t>Hawala operator sends Rupees to Tax Haven, converting</a:t>
            </a:r>
          </a:p>
          <a:p>
            <a:pPr algn="ctr"/>
            <a:r>
              <a:rPr lang="en-US" sz="2000" dirty="0" smtClean="0">
                <a:latin typeface="Segoe UI Semibold" panose="020B0702040204020203" pitchFamily="34" charset="0"/>
                <a:cs typeface="Segoe UI Semibold" panose="020B0702040204020203" pitchFamily="34" charset="0"/>
              </a:rPr>
              <a:t>to Dollars</a:t>
            </a:r>
            <a:endParaRPr lang="en-US" sz="2000" dirty="0">
              <a:latin typeface="Segoe UI Semibold" panose="020B0702040204020203" pitchFamily="34" charset="0"/>
              <a:cs typeface="Segoe UI Semibold" panose="020B0702040204020203" pitchFamily="34" charset="0"/>
            </a:endParaRPr>
          </a:p>
        </p:txBody>
      </p:sp>
      <p:sp>
        <p:nvSpPr>
          <p:cNvPr id="8" name="TextBox 7"/>
          <p:cNvSpPr txBox="1"/>
          <p:nvPr/>
        </p:nvSpPr>
        <p:spPr>
          <a:xfrm>
            <a:off x="7272990" y="2167123"/>
            <a:ext cx="2804160" cy="1015663"/>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latin typeface="Segoe UI Semibold" panose="020B0702040204020203" pitchFamily="34" charset="0"/>
                <a:cs typeface="Segoe UI Semibold" panose="020B0702040204020203" pitchFamily="34" charset="0"/>
              </a:rPr>
              <a:t>Hedge Fund Manager or Investment banker </a:t>
            </a:r>
          </a:p>
          <a:p>
            <a:pPr algn="ctr"/>
            <a:r>
              <a:rPr lang="en-US" sz="2000" dirty="0" smtClean="0">
                <a:latin typeface="Segoe UI Semibold" panose="020B0702040204020203" pitchFamily="34" charset="0"/>
                <a:cs typeface="Segoe UI Semibold" panose="020B0702040204020203" pitchFamily="34" charset="0"/>
              </a:rPr>
              <a:t>in Tax Haven</a:t>
            </a:r>
            <a:endParaRPr lang="en-US" sz="1600" dirty="0">
              <a:latin typeface="Segoe UI Semibold" panose="020B0702040204020203" pitchFamily="34" charset="0"/>
              <a:cs typeface="Segoe UI Semibold" panose="020B0702040204020203" pitchFamily="34" charset="0"/>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13070" y="338323"/>
            <a:ext cx="1524000" cy="1828800"/>
          </a:xfrm>
          <a:prstGeom prst="rect">
            <a:avLst/>
          </a:prstGeom>
        </p:spPr>
      </p:pic>
      <p:cxnSp>
        <p:nvCxnSpPr>
          <p:cNvPr id="10" name="Straight Arrow Connector 9"/>
          <p:cNvCxnSpPr>
            <a:stCxn id="4" idx="3"/>
            <a:endCxn id="9" idx="1"/>
          </p:cNvCxnSpPr>
          <p:nvPr/>
        </p:nvCxnSpPr>
        <p:spPr>
          <a:xfrm>
            <a:off x="5940552" y="1066105"/>
            <a:ext cx="1972518" cy="186618"/>
          </a:xfrm>
          <a:prstGeom prst="straightConnector1">
            <a:avLst/>
          </a:prstGeom>
          <a:ln w="76200">
            <a:solidFill>
              <a:srgbClr val="008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5860" y="3175310"/>
            <a:ext cx="1219200" cy="1219200"/>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8260" y="3327710"/>
            <a:ext cx="1219200" cy="1219200"/>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0660" y="3480110"/>
            <a:ext cx="1219200" cy="1219200"/>
          </a:xfrm>
          <a:prstGeom prst="rect">
            <a:avLst/>
          </a:prstGeom>
        </p:spPr>
      </p:pic>
      <p:sp>
        <p:nvSpPr>
          <p:cNvPr id="20" name="TextBox 19"/>
          <p:cNvSpPr txBox="1"/>
          <p:nvPr/>
        </p:nvSpPr>
        <p:spPr>
          <a:xfrm>
            <a:off x="3447503" y="5531159"/>
            <a:ext cx="2789167" cy="369332"/>
          </a:xfrm>
          <a:prstGeom prst="rect">
            <a:avLst/>
          </a:prstGeom>
          <a:solidFill>
            <a:schemeClr val="accent1">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dirty="0" smtClean="0">
                <a:latin typeface="Arial Black" panose="020B0A04020102020204" pitchFamily="34" charset="0"/>
              </a:rPr>
              <a:t>SEBI registered FII</a:t>
            </a:r>
          </a:p>
        </p:txBody>
      </p:sp>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278020">
            <a:off x="1642860" y="3697032"/>
            <a:ext cx="1402877" cy="1469680"/>
          </a:xfrm>
          <a:prstGeom prst="rect">
            <a:avLst/>
          </a:prstGeom>
        </p:spPr>
      </p:pic>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0661092">
            <a:off x="522885" y="3794891"/>
            <a:ext cx="1671201" cy="589637"/>
          </a:xfrm>
          <a:prstGeom prst="rect">
            <a:avLst/>
          </a:prstGeom>
        </p:spPr>
      </p:pic>
      <p:sp>
        <p:nvSpPr>
          <p:cNvPr id="24" name="TextBox 23"/>
          <p:cNvSpPr txBox="1"/>
          <p:nvPr/>
        </p:nvSpPr>
        <p:spPr>
          <a:xfrm>
            <a:off x="216680" y="6271083"/>
            <a:ext cx="2526520" cy="461665"/>
          </a:xfrm>
          <a:prstGeom prst="rect">
            <a:avLst/>
          </a:prstGeom>
          <a:solidFill>
            <a:schemeClr val="accent1">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400" dirty="0" smtClean="0">
                <a:latin typeface="Arial Black" panose="020B0A04020102020204" pitchFamily="34" charset="0"/>
              </a:rPr>
              <a:t>FII’s portfolio</a:t>
            </a:r>
          </a:p>
        </p:txBody>
      </p:sp>
      <p:pic>
        <p:nvPicPr>
          <p:cNvPr id="25" name="Picture 2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3593" y="5058888"/>
            <a:ext cx="1415916" cy="1415916"/>
          </a:xfrm>
          <a:prstGeom prst="rect">
            <a:avLst/>
          </a:prstGeom>
        </p:spPr>
      </p:pic>
      <p:cxnSp>
        <p:nvCxnSpPr>
          <p:cNvPr id="27" name="Straight Arrow Connector 26"/>
          <p:cNvCxnSpPr>
            <a:endCxn id="8" idx="2"/>
          </p:cNvCxnSpPr>
          <p:nvPr/>
        </p:nvCxnSpPr>
        <p:spPr>
          <a:xfrm flipV="1">
            <a:off x="8217523" y="3182786"/>
            <a:ext cx="457547" cy="972086"/>
          </a:xfrm>
          <a:prstGeom prst="straightConnector1">
            <a:avLst/>
          </a:prstGeom>
          <a:ln w="76200">
            <a:solidFill>
              <a:srgbClr val="00206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28" name="Straight Arrow Connector 27"/>
          <p:cNvCxnSpPr/>
          <p:nvPr/>
        </p:nvCxnSpPr>
        <p:spPr>
          <a:xfrm flipV="1">
            <a:off x="6769403" y="4906021"/>
            <a:ext cx="838867" cy="752242"/>
          </a:xfrm>
          <a:prstGeom prst="straightConnector1">
            <a:avLst/>
          </a:prstGeom>
          <a:ln w="76200">
            <a:solidFill>
              <a:srgbClr val="00206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40" name="Straight Arrow Connector 39"/>
          <p:cNvCxnSpPr>
            <a:stCxn id="39" idx="1"/>
            <a:endCxn id="24" idx="3"/>
          </p:cNvCxnSpPr>
          <p:nvPr/>
        </p:nvCxnSpPr>
        <p:spPr>
          <a:xfrm flipH="1">
            <a:off x="2743200" y="6077556"/>
            <a:ext cx="3865152" cy="424360"/>
          </a:xfrm>
          <a:prstGeom prst="straightConnector1">
            <a:avLst/>
          </a:prstGeom>
          <a:ln w="76200">
            <a:solidFill>
              <a:schemeClr val="accent2"/>
            </a:solidFill>
            <a:prstDash val="sysDash"/>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43" name="Picture 4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9860" y="4071333"/>
            <a:ext cx="1371391" cy="13713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45" name="Straight Arrow Connector 44"/>
          <p:cNvCxnSpPr>
            <a:stCxn id="19" idx="1"/>
          </p:cNvCxnSpPr>
          <p:nvPr/>
        </p:nvCxnSpPr>
        <p:spPr>
          <a:xfrm flipH="1">
            <a:off x="2639303" y="4960332"/>
            <a:ext cx="1261053" cy="683926"/>
          </a:xfrm>
          <a:prstGeom prst="straightConnector1">
            <a:avLst/>
          </a:prstGeom>
          <a:ln w="76200">
            <a:solidFill>
              <a:srgbClr val="008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54107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1000"/>
                                        <p:tgtEl>
                                          <p:spTgt spid="43"/>
                                        </p:tgtEl>
                                      </p:cBhvr>
                                    </p:animEffect>
                                    <p:anim calcmode="lin" valueType="num">
                                      <p:cBhvr>
                                        <p:cTn id="42" dur="1000" fill="hold"/>
                                        <p:tgtEl>
                                          <p:spTgt spid="43"/>
                                        </p:tgtEl>
                                        <p:attrNameLst>
                                          <p:attrName>ppt_x</p:attrName>
                                        </p:attrNameLst>
                                      </p:cBhvr>
                                      <p:tavLst>
                                        <p:tav tm="0">
                                          <p:val>
                                            <p:strVal val="#ppt_x"/>
                                          </p:val>
                                        </p:tav>
                                        <p:tav tm="100000">
                                          <p:val>
                                            <p:strVal val="#ppt_x"/>
                                          </p:val>
                                        </p:tav>
                                      </p:tavLst>
                                    </p:anim>
                                    <p:anim calcmode="lin" valueType="num">
                                      <p:cBhvr>
                                        <p:cTn id="43" dur="1000" fill="hold"/>
                                        <p:tgtEl>
                                          <p:spTgt spid="4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1000"/>
                                        <p:tgtEl>
                                          <p:spTgt spid="39"/>
                                        </p:tgtEl>
                                      </p:cBhvr>
                                    </p:animEffect>
                                    <p:anim calcmode="lin" valueType="num">
                                      <p:cBhvr>
                                        <p:cTn id="47" dur="1000" fill="hold"/>
                                        <p:tgtEl>
                                          <p:spTgt spid="39"/>
                                        </p:tgtEl>
                                        <p:attrNameLst>
                                          <p:attrName>ppt_x</p:attrName>
                                        </p:attrNameLst>
                                      </p:cBhvr>
                                      <p:tavLst>
                                        <p:tav tm="0">
                                          <p:val>
                                            <p:strVal val="#ppt_x"/>
                                          </p:val>
                                        </p:tav>
                                        <p:tav tm="100000">
                                          <p:val>
                                            <p:strVal val="#ppt_x"/>
                                          </p:val>
                                        </p:tav>
                                      </p:tavLst>
                                    </p:anim>
                                    <p:anim calcmode="lin" valueType="num">
                                      <p:cBhvr>
                                        <p:cTn id="48"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7" grpId="0" animBg="1"/>
      <p:bldP spid="8"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8882611" y="2406102"/>
            <a:ext cx="3088178" cy="3084022"/>
          </a:xfrm>
        </p:spPr>
      </p:pic>
      <p:sp>
        <p:nvSpPr>
          <p:cNvPr id="5" name="Content Placeholder 4"/>
          <p:cNvSpPr>
            <a:spLocks noGrp="1"/>
          </p:cNvSpPr>
          <p:nvPr>
            <p:ph idx="1"/>
          </p:nvPr>
        </p:nvSpPr>
        <p:spPr/>
        <p:txBody>
          <a:bodyPr>
            <a:normAutofit/>
          </a:bodyPr>
          <a:lstStyle/>
          <a:p>
            <a:r>
              <a:rPr lang="en-US" dirty="0" smtClean="0"/>
              <a:t>Rs. 1000 @8%; 10 years</a:t>
            </a:r>
          </a:p>
          <a:p>
            <a:r>
              <a:rPr lang="en-US" dirty="0" smtClean="0"/>
              <a:t>Fixed income; Irrespective of profit</a:t>
            </a:r>
          </a:p>
          <a:p>
            <a:r>
              <a:rPr lang="en-US" dirty="0" smtClean="0"/>
              <a:t>Bonds, debentures, loan, ECB, T-Bill, Commercial Papers, Certificate of deposits. (REF: </a:t>
            </a:r>
            <a:r>
              <a:rPr lang="en-US" dirty="0" smtClean="0">
                <a:solidFill>
                  <a:srgbClr val="FFFF00"/>
                </a:solidFill>
              </a:rPr>
              <a:t>INVESTOPEDIA</a:t>
            </a:r>
            <a:r>
              <a:rPr lang="en-US" dirty="0" smtClean="0"/>
              <a:t>)</a:t>
            </a:r>
          </a:p>
          <a:p>
            <a:r>
              <a:rPr lang="en-US" dirty="0" smtClean="0">
                <a:solidFill>
                  <a:schemeClr val="accent4">
                    <a:lumMod val="60000"/>
                    <a:lumOff val="40000"/>
                  </a:schemeClr>
                </a:solidFill>
              </a:rPr>
              <a:t>Creditor</a:t>
            </a:r>
            <a:r>
              <a:rPr lang="en-US" dirty="0" smtClean="0"/>
              <a:t> to company</a:t>
            </a:r>
          </a:p>
          <a:p>
            <a:r>
              <a:rPr lang="en-US" dirty="0" smtClean="0">
                <a:solidFill>
                  <a:schemeClr val="accent4">
                    <a:lumMod val="60000"/>
                    <a:lumOff val="40000"/>
                  </a:schemeClr>
                </a:solidFill>
              </a:rPr>
              <a:t>First claim </a:t>
            </a:r>
            <a:r>
              <a:rPr lang="en-US" dirty="0" smtClean="0"/>
              <a:t>during liquidation</a:t>
            </a:r>
          </a:p>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11</a:t>
            </a:fld>
            <a:endParaRPr lang="en-US" dirty="0"/>
          </a:p>
        </p:txBody>
      </p:sp>
      <p:sp>
        <p:nvSpPr>
          <p:cNvPr id="2" name="Title 1"/>
          <p:cNvSpPr>
            <a:spLocks noGrp="1"/>
          </p:cNvSpPr>
          <p:nvPr>
            <p:ph type="title"/>
          </p:nvPr>
        </p:nvSpPr>
        <p:spPr/>
        <p:txBody>
          <a:bodyPr>
            <a:normAutofit/>
          </a:bodyPr>
          <a:lstStyle/>
          <a:p>
            <a:r>
              <a:rPr lang="en-US" dirty="0" smtClean="0"/>
              <a:t>Debt</a:t>
            </a:r>
            <a:endParaRPr lang="en-US" dirty="0"/>
          </a:p>
        </p:txBody>
      </p:sp>
      <p:sp>
        <p:nvSpPr>
          <p:cNvPr id="4" name="Text Placeholder 3"/>
          <p:cNvSpPr>
            <a:spLocks noGrp="1"/>
          </p:cNvSpPr>
          <p:nvPr>
            <p:ph type="body" sz="quarter" idx="13"/>
          </p:nvPr>
        </p:nvSpPr>
        <p:spPr/>
        <p:txBody>
          <a:bodyPr/>
          <a:lstStyle/>
          <a:p>
            <a:r>
              <a:rPr lang="en-US" dirty="0" smtClean="0"/>
              <a:t>Securities</a:t>
            </a:r>
            <a:endParaRPr lang="en-US" dirty="0"/>
          </a:p>
        </p:txBody>
      </p:sp>
    </p:spTree>
    <p:extLst>
      <p:ext uri="{BB962C8B-B14F-4D97-AF65-F5344CB8AC3E}">
        <p14:creationId xmlns:p14="http://schemas.microsoft.com/office/powerpoint/2010/main" val="47250495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en-US" dirty="0" smtClean="0"/>
              <a:t>FPI new classification</a:t>
            </a:r>
            <a:endParaRPr lang="en-US" dirty="0"/>
          </a:p>
          <a:p>
            <a:r>
              <a:rPr lang="en-US" dirty="0"/>
              <a:t>Risk profile + KYC compliance</a:t>
            </a:r>
          </a:p>
          <a:p>
            <a:pPr fontAlgn="ctr"/>
            <a:r>
              <a:rPr lang="en-US" dirty="0">
                <a:solidFill>
                  <a:srgbClr val="FF0000"/>
                </a:solidFill>
              </a:rPr>
              <a:t>CAT I: </a:t>
            </a:r>
            <a:r>
              <a:rPr lang="en-US" dirty="0"/>
              <a:t>Foreign government, government's fin. Institutions (UTI, EPFO, LIC)</a:t>
            </a:r>
          </a:p>
          <a:p>
            <a:pPr fontAlgn="ctr"/>
            <a:r>
              <a:rPr lang="en-US" dirty="0">
                <a:solidFill>
                  <a:srgbClr val="FF0000"/>
                </a:solidFill>
              </a:rPr>
              <a:t>CAT II: </a:t>
            </a:r>
            <a:r>
              <a:rPr lang="en-US" sz="4300" dirty="0" smtClean="0"/>
              <a:t>Mutual Fund, Pension Fund, </a:t>
            </a:r>
            <a:r>
              <a:rPr lang="en-US" sz="4300" dirty="0" err="1" smtClean="0"/>
              <a:t>Univ.Fund</a:t>
            </a:r>
            <a:r>
              <a:rPr lang="en-US" sz="4300" dirty="0" smtClean="0"/>
              <a:t>, </a:t>
            </a:r>
            <a:endParaRPr lang="en-US" dirty="0"/>
          </a:p>
          <a:p>
            <a:pPr fontAlgn="ctr"/>
            <a:r>
              <a:rPr lang="en-US" dirty="0">
                <a:solidFill>
                  <a:srgbClr val="FF0000"/>
                </a:solidFill>
              </a:rPr>
              <a:t>CAT III: </a:t>
            </a:r>
            <a:r>
              <a:rPr lang="en-US" dirty="0"/>
              <a:t>not in CAT I and CAT </a:t>
            </a:r>
            <a:r>
              <a:rPr lang="en-US" dirty="0" smtClean="0"/>
              <a:t>II (e.g. Hedge Funds)</a:t>
            </a:r>
            <a:endParaRPr lang="en-US" dirty="0"/>
          </a:p>
          <a:p>
            <a:pPr marL="0" indent="0">
              <a:buNone/>
            </a:pPr>
            <a:endParaRPr lang="en-US" dirty="0"/>
          </a:p>
          <a:p>
            <a:pPr marL="0" indent="0">
              <a:buNone/>
            </a:pPr>
            <a:r>
              <a:rPr lang="en-US" b="1" dirty="0">
                <a:solidFill>
                  <a:srgbClr val="FFC000"/>
                </a:solidFill>
              </a:rPr>
              <a:t>Who can't issue P-notes?</a:t>
            </a:r>
          </a:p>
          <a:p>
            <a:pPr fontAlgn="ctr"/>
            <a:r>
              <a:rPr lang="en-US" dirty="0"/>
              <a:t>CAT III</a:t>
            </a:r>
          </a:p>
          <a:p>
            <a:pPr fontAlgn="ctr"/>
            <a:r>
              <a:rPr lang="en-US" dirty="0"/>
              <a:t>CAT II: certain high </a:t>
            </a:r>
            <a:r>
              <a:rPr lang="en-US" dirty="0" smtClean="0"/>
              <a:t>risk</a:t>
            </a:r>
            <a:endParaRPr lang="en-US" dirty="0"/>
          </a:p>
        </p:txBody>
      </p:sp>
      <p:sp>
        <p:nvSpPr>
          <p:cNvPr id="3" name="Title 2"/>
          <p:cNvSpPr>
            <a:spLocks noGrp="1"/>
          </p:cNvSpPr>
          <p:nvPr>
            <p:ph type="title"/>
          </p:nvPr>
        </p:nvSpPr>
        <p:spPr/>
        <p:txBody>
          <a:bodyPr>
            <a:normAutofit fontScale="90000"/>
          </a:bodyPr>
          <a:lstStyle/>
          <a:p>
            <a:r>
              <a:rPr lang="en-US" dirty="0" smtClean="0"/>
              <a:t>SEBI on P-Notes</a:t>
            </a:r>
            <a:endParaRPr lang="en-US" dirty="0"/>
          </a:p>
        </p:txBody>
      </p:sp>
    </p:spTree>
    <p:extLst>
      <p:ext uri="{BB962C8B-B14F-4D97-AF65-F5344CB8AC3E}">
        <p14:creationId xmlns:p14="http://schemas.microsoft.com/office/powerpoint/2010/main" val="11791973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Bond types, IIB, T-bill, G-Sec</a:t>
            </a:r>
          </a:p>
          <a:p>
            <a:r>
              <a:rPr lang="en-US" dirty="0" smtClean="0"/>
              <a:t>Equities: IPO, share types</a:t>
            </a:r>
          </a:p>
          <a:p>
            <a:r>
              <a:rPr lang="en-US" dirty="0" smtClean="0"/>
              <a:t>ADR-GDR, </a:t>
            </a:r>
            <a:r>
              <a:rPr lang="en-US" dirty="0" err="1" smtClean="0"/>
              <a:t>Bh.DR</a:t>
            </a:r>
            <a:r>
              <a:rPr lang="en-US" dirty="0" smtClean="0"/>
              <a:t>, IDR</a:t>
            </a:r>
          </a:p>
          <a:p>
            <a:r>
              <a:rPr lang="en-US" dirty="0" smtClean="0"/>
              <a:t>MF, ETF, Hedge Fund, P-Notes</a:t>
            </a:r>
          </a:p>
        </p:txBody>
      </p:sp>
    </p:spTree>
    <p:extLst>
      <p:ext uri="{BB962C8B-B14F-4D97-AF65-F5344CB8AC3E}">
        <p14:creationId xmlns:p14="http://schemas.microsoft.com/office/powerpoint/2010/main" val="356387339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Derivatives, Options</a:t>
            </a:r>
            <a:endParaRPr lang="en-US" dirty="0"/>
          </a:p>
        </p:txBody>
      </p:sp>
      <p:sp>
        <p:nvSpPr>
          <p:cNvPr id="5" name="Text Placeholder 4"/>
          <p:cNvSpPr>
            <a:spLocks noGrp="1"/>
          </p:cNvSpPr>
          <p:nvPr>
            <p:ph type="body" idx="1"/>
          </p:nvPr>
        </p:nvSpPr>
        <p:spPr/>
        <p:txBody>
          <a:bodyPr/>
          <a:lstStyle/>
          <a:p>
            <a:r>
              <a:rPr lang="en-US" dirty="0" smtClean="0"/>
              <a:t>Derivatives?</a:t>
            </a:r>
            <a:endParaRPr lang="en-US" dirty="0"/>
          </a:p>
          <a:p>
            <a:r>
              <a:rPr lang="en-US" dirty="0" smtClean="0"/>
              <a:t>Forward vs future</a:t>
            </a:r>
          </a:p>
          <a:p>
            <a:r>
              <a:rPr lang="en-US" dirty="0" smtClean="0"/>
              <a:t>CALL vs PUT?</a:t>
            </a:r>
          </a:p>
          <a:p>
            <a:r>
              <a:rPr lang="en-US" dirty="0" smtClean="0"/>
              <a:t>Credit default swap</a:t>
            </a:r>
          </a:p>
        </p:txBody>
      </p:sp>
    </p:spTree>
    <p:extLst>
      <p:ext uri="{BB962C8B-B14F-4D97-AF65-F5344CB8AC3E}">
        <p14:creationId xmlns:p14="http://schemas.microsoft.com/office/powerpoint/2010/main" val="332853565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36423" y="1"/>
            <a:ext cx="556044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1256250" y="4538938"/>
            <a:ext cx="3740150" cy="1077218"/>
          </a:xfrm>
          <a:prstGeom prst="rect">
            <a:avLst/>
          </a:prstGeom>
          <a:solidFill>
            <a:schemeClr val="accent5">
              <a:lumMod val="75000"/>
            </a:schemeClr>
          </a:solidFill>
        </p:spPr>
        <p:style>
          <a:lnRef idx="0">
            <a:schemeClr val="accent6"/>
          </a:lnRef>
          <a:fillRef idx="3">
            <a:schemeClr val="accent6"/>
          </a:fillRef>
          <a:effectRef idx="3">
            <a:schemeClr val="accent6"/>
          </a:effectRef>
          <a:fontRef idx="minor">
            <a:schemeClr val="lt1"/>
          </a:fontRef>
        </p:style>
        <p:txBody>
          <a:bodyPr>
            <a:spAutoFit/>
          </a:bodyPr>
          <a:lstStyle/>
          <a:p>
            <a:pPr algn="ctr" eaLnBrk="1" fontAlgn="auto" hangingPunct="1">
              <a:spcBef>
                <a:spcPts val="0"/>
              </a:spcBef>
              <a:spcAft>
                <a:spcPts val="0"/>
              </a:spcAft>
              <a:defRPr/>
            </a:pPr>
            <a:r>
              <a:rPr lang="en-US" sz="3200" dirty="0" smtClean="0">
                <a:latin typeface="Franklin Gothic Demi Cond" panose="020B0706030402020204" pitchFamily="34" charset="0"/>
              </a:rPr>
              <a:t>Mortgage backed securities</a:t>
            </a:r>
            <a:endParaRPr lang="en-US" sz="3200" dirty="0">
              <a:latin typeface="Franklin Gothic Demi Cond" panose="020B0706030402020204" pitchFamily="34" charset="0"/>
            </a:endParaRPr>
          </a:p>
        </p:txBody>
      </p:sp>
    </p:spTree>
    <p:extLst>
      <p:ext uri="{BB962C8B-B14F-4D97-AF65-F5344CB8AC3E}">
        <p14:creationId xmlns:p14="http://schemas.microsoft.com/office/powerpoint/2010/main" val="15059528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marL="742950" indent="-742950">
              <a:buFont typeface="+mj-lt"/>
              <a:buAutoNum type="arabicPeriod"/>
            </a:pPr>
            <a:r>
              <a:rPr lang="en-US" dirty="0" smtClean="0"/>
              <a:t>Debt (Bonds, Debentures)</a:t>
            </a:r>
          </a:p>
          <a:p>
            <a:pPr marL="742950" indent="-742950">
              <a:buFont typeface="+mj-lt"/>
              <a:buAutoNum type="arabicPeriod"/>
            </a:pPr>
            <a:r>
              <a:rPr lang="en-US" dirty="0" smtClean="0"/>
              <a:t>Equity (Shares)</a:t>
            </a:r>
          </a:p>
          <a:p>
            <a:pPr marL="742950" indent="-742950">
              <a:buFont typeface="+mj-lt"/>
              <a:buAutoNum type="arabicPeriod"/>
            </a:pPr>
            <a:r>
              <a:rPr lang="en-US" dirty="0" smtClean="0"/>
              <a:t>Derivatives (derive value from assets)</a:t>
            </a:r>
          </a:p>
          <a:p>
            <a:pPr marL="1200150" lvl="1" indent="-742950">
              <a:buFont typeface="+mj-lt"/>
              <a:buAutoNum type="arabicPeriod"/>
            </a:pPr>
            <a:r>
              <a:rPr lang="en-US" dirty="0">
                <a:solidFill>
                  <a:schemeClr val="accent4">
                    <a:lumMod val="40000"/>
                    <a:lumOff val="60000"/>
                  </a:schemeClr>
                </a:solidFill>
              </a:rPr>
              <a:t>Physical Assets (home, shop, machines)</a:t>
            </a:r>
          </a:p>
          <a:p>
            <a:pPr marL="1200150" lvl="1" indent="-742950">
              <a:buFont typeface="+mj-lt"/>
              <a:buAutoNum type="arabicPeriod"/>
            </a:pPr>
            <a:r>
              <a:rPr lang="en-US" dirty="0" smtClean="0">
                <a:solidFill>
                  <a:schemeClr val="accent4">
                    <a:lumMod val="40000"/>
                    <a:lumOff val="60000"/>
                  </a:schemeClr>
                </a:solidFill>
              </a:rPr>
              <a:t>Debt / equity</a:t>
            </a:r>
          </a:p>
          <a:p>
            <a:pPr marL="1200150" lvl="1" indent="-742950">
              <a:buFont typeface="+mj-lt"/>
              <a:buAutoNum type="arabicPeriod"/>
            </a:pPr>
            <a:r>
              <a:rPr lang="en-US" dirty="0" smtClean="0">
                <a:solidFill>
                  <a:schemeClr val="accent4">
                    <a:lumMod val="40000"/>
                    <a:lumOff val="60000"/>
                  </a:schemeClr>
                </a:solidFill>
              </a:rPr>
              <a:t>Forex</a:t>
            </a:r>
          </a:p>
          <a:p>
            <a:pPr marL="1200150" lvl="1" indent="-742950">
              <a:buFont typeface="+mj-lt"/>
              <a:buAutoNum type="arabicPeriod"/>
            </a:pPr>
            <a:r>
              <a:rPr lang="en-US" dirty="0" smtClean="0">
                <a:solidFill>
                  <a:schemeClr val="accent4">
                    <a:lumMod val="40000"/>
                    <a:lumOff val="60000"/>
                  </a:schemeClr>
                </a:solidFill>
              </a:rPr>
              <a:t>Commodity</a:t>
            </a:r>
          </a:p>
          <a:p>
            <a:pPr marL="1200150" lvl="1" indent="-742950">
              <a:buFont typeface="+mj-lt"/>
              <a:buAutoNum type="arabicPeriod"/>
            </a:pPr>
            <a:r>
              <a:rPr lang="en-US" dirty="0" smtClean="0">
                <a:solidFill>
                  <a:schemeClr val="accent4">
                    <a:lumMod val="40000"/>
                    <a:lumOff val="60000"/>
                  </a:schemeClr>
                </a:solidFill>
              </a:rPr>
              <a:t>Even other derivatives</a:t>
            </a:r>
            <a:endParaRPr lang="en-US" dirty="0">
              <a:solidFill>
                <a:schemeClr val="accent4">
                  <a:lumMod val="40000"/>
                  <a:lumOff val="60000"/>
                </a:schemeClr>
              </a:solidFill>
            </a:endParaRPr>
          </a:p>
        </p:txBody>
      </p:sp>
      <p:sp>
        <p:nvSpPr>
          <p:cNvPr id="4" name="Title 3"/>
          <p:cNvSpPr>
            <a:spLocks noGrp="1"/>
          </p:cNvSpPr>
          <p:nvPr>
            <p:ph type="title"/>
          </p:nvPr>
        </p:nvSpPr>
        <p:spPr/>
        <p:txBody>
          <a:bodyPr>
            <a:normAutofit fontScale="90000"/>
          </a:bodyPr>
          <a:lstStyle/>
          <a:p>
            <a:r>
              <a:rPr lang="en-US" dirty="0"/>
              <a:t>Financial instruments</a:t>
            </a:r>
            <a:r>
              <a:rPr lang="en-US" dirty="0" smtClean="0"/>
              <a:t>: 3 types of</a:t>
            </a:r>
            <a:endParaRPr lang="en-US" dirty="0"/>
          </a:p>
        </p:txBody>
      </p:sp>
    </p:spTree>
    <p:extLst>
      <p:ext uri="{BB962C8B-B14F-4D97-AF65-F5344CB8AC3E}">
        <p14:creationId xmlns:p14="http://schemas.microsoft.com/office/powerpoint/2010/main" val="405486944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Sell / purchase /execution @future date</a:t>
            </a:r>
          </a:p>
          <a:p>
            <a:r>
              <a:rPr lang="en-US" dirty="0" smtClean="0"/>
              <a:t>Future vs forward=&gt; not important for UPSC.</a:t>
            </a:r>
          </a:p>
          <a:p>
            <a:r>
              <a:rPr lang="en-US" dirty="0" smtClean="0">
                <a:solidFill>
                  <a:srgbClr val="FFFF00"/>
                </a:solidFill>
              </a:rPr>
              <a:t>Option:</a:t>
            </a:r>
            <a:r>
              <a:rPr lang="en-US" dirty="0" smtClean="0"/>
              <a:t> to minimize risk</a:t>
            </a:r>
            <a:endParaRPr lang="en-US" dirty="0"/>
          </a:p>
        </p:txBody>
      </p:sp>
      <p:sp>
        <p:nvSpPr>
          <p:cNvPr id="3" name="Title 2"/>
          <p:cNvSpPr>
            <a:spLocks noGrp="1"/>
          </p:cNvSpPr>
          <p:nvPr>
            <p:ph type="title"/>
          </p:nvPr>
        </p:nvSpPr>
        <p:spPr/>
        <p:txBody>
          <a:bodyPr>
            <a:normAutofit fontScale="90000"/>
          </a:bodyPr>
          <a:lstStyle/>
          <a:p>
            <a:r>
              <a:rPr lang="en-US" dirty="0" smtClean="0"/>
              <a:t>Derivatives=&gt; Futures/Forward</a:t>
            </a:r>
            <a:endParaRPr lang="en-US" dirty="0"/>
          </a:p>
        </p:txBody>
      </p:sp>
    </p:spTree>
    <p:extLst>
      <p:ext uri="{BB962C8B-B14F-4D97-AF65-F5344CB8AC3E}">
        <p14:creationId xmlns:p14="http://schemas.microsoft.com/office/powerpoint/2010/main" val="320573991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Right to buy</a:t>
            </a:r>
          </a:p>
          <a:p>
            <a:r>
              <a:rPr lang="en-US" dirty="0" smtClean="0"/>
              <a:t>But no obligation to buy</a:t>
            </a:r>
          </a:p>
        </p:txBody>
      </p:sp>
      <p:sp>
        <p:nvSpPr>
          <p:cNvPr id="3" name="Title 2"/>
          <p:cNvSpPr>
            <a:spLocks noGrp="1"/>
          </p:cNvSpPr>
          <p:nvPr>
            <p:ph type="title"/>
          </p:nvPr>
        </p:nvSpPr>
        <p:spPr/>
        <p:txBody>
          <a:bodyPr>
            <a:normAutofit fontScale="90000"/>
          </a:bodyPr>
          <a:lstStyle/>
          <a:p>
            <a:r>
              <a:rPr lang="en-US" dirty="0" smtClean="0"/>
              <a:t>Option: CALL option</a:t>
            </a:r>
            <a:endParaRPr lang="en-US" dirty="0"/>
          </a:p>
        </p:txBody>
      </p:sp>
    </p:spTree>
    <p:extLst>
      <p:ext uri="{BB962C8B-B14F-4D97-AF65-F5344CB8AC3E}">
        <p14:creationId xmlns:p14="http://schemas.microsoft.com/office/powerpoint/2010/main" val="245965564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78" y="1381446"/>
            <a:ext cx="3203567" cy="3203567"/>
          </a:xfrm>
          <a:prstGeom prst="rect">
            <a:avLst/>
          </a:prstGeom>
        </p:spPr>
      </p:pic>
      <p:sp>
        <p:nvSpPr>
          <p:cNvPr id="4" name="Title 3"/>
          <p:cNvSpPr>
            <a:spLocks noGrp="1"/>
          </p:cNvSpPr>
          <p:nvPr>
            <p:ph type="title"/>
          </p:nvPr>
        </p:nvSpPr>
        <p:spPr/>
        <p:txBody>
          <a:bodyPr>
            <a:normAutofit fontScale="90000"/>
          </a:bodyPr>
          <a:lstStyle/>
          <a:p>
            <a:r>
              <a:rPr lang="en-US" dirty="0" smtClean="0"/>
              <a:t>CALL OPTION</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707" y="1944679"/>
            <a:ext cx="3860832" cy="25481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2426" y="1040130"/>
            <a:ext cx="1943100" cy="1943100"/>
          </a:xfrm>
          <a:prstGeom prst="rect">
            <a:avLst/>
          </a:prstGeom>
        </p:spPr>
      </p:pic>
      <p:sp>
        <p:nvSpPr>
          <p:cNvPr id="8" name="TextBox 7"/>
          <p:cNvSpPr txBox="1"/>
          <p:nvPr/>
        </p:nvSpPr>
        <p:spPr>
          <a:xfrm>
            <a:off x="472933" y="4492829"/>
            <a:ext cx="3815604" cy="1754326"/>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Strike price: </a:t>
            </a:r>
          </a:p>
          <a:p>
            <a:pPr algn="ctr"/>
            <a:r>
              <a:rPr lang="en-US" sz="3600" dirty="0" smtClean="0">
                <a:latin typeface="Arial Black" panose="020B0A04020102020204" pitchFamily="34" charset="0"/>
              </a:rPr>
              <a:t>Rs.150 </a:t>
            </a:r>
          </a:p>
          <a:p>
            <a:pPr algn="ctr"/>
            <a:r>
              <a:rPr lang="en-US" sz="3600" dirty="0" smtClean="0">
                <a:latin typeface="Arial Black" panose="020B0A04020102020204" pitchFamily="34" charset="0"/>
              </a:rPr>
              <a:t>(3 month)</a:t>
            </a:r>
            <a:endParaRPr lang="en-US" sz="3600" dirty="0">
              <a:latin typeface="Arial Black" panose="020B0A04020102020204" pitchFamily="34" charset="0"/>
            </a:endParaRPr>
          </a:p>
        </p:txBody>
      </p:sp>
      <p:sp>
        <p:nvSpPr>
          <p:cNvPr id="9" name="TextBox 8"/>
          <p:cNvSpPr txBox="1"/>
          <p:nvPr/>
        </p:nvSpPr>
        <p:spPr>
          <a:xfrm>
            <a:off x="7894179" y="5600824"/>
            <a:ext cx="3675888" cy="646331"/>
          </a:xfrm>
          <a:prstGeom prst="rect">
            <a:avLst/>
          </a:prstGeom>
          <a:solidFill>
            <a:srgbClr val="008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2000 shares</a:t>
            </a:r>
            <a:endParaRPr lang="en-US" sz="3600" dirty="0">
              <a:latin typeface="Arial Black" panose="020B0A04020102020204" pitchFamily="34" charset="0"/>
            </a:endParaRPr>
          </a:p>
        </p:txBody>
      </p:sp>
      <p:sp>
        <p:nvSpPr>
          <p:cNvPr id="11" name="TextBox 10"/>
          <p:cNvSpPr txBox="1"/>
          <p:nvPr/>
        </p:nvSpPr>
        <p:spPr>
          <a:xfrm>
            <a:off x="4139195" y="2983230"/>
            <a:ext cx="3675888" cy="1200329"/>
          </a:xfrm>
          <a:prstGeom prst="rect">
            <a:avLst/>
          </a:prstGeom>
          <a:solidFill>
            <a:srgbClr val="7030A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Call writer</a:t>
            </a:r>
          </a:p>
          <a:p>
            <a:pPr algn="ctr"/>
            <a:r>
              <a:rPr lang="en-US" sz="3600" dirty="0" smtClean="0">
                <a:latin typeface="Arial Black" panose="020B0A04020102020204" pitchFamily="34" charset="0"/>
              </a:rPr>
              <a:t>Premium 4k</a:t>
            </a:r>
            <a:endParaRPr lang="en-US" sz="3600" dirty="0">
              <a:latin typeface="Arial Black" panose="020B0A04020102020204" pitchFamily="34" charset="0"/>
            </a:endParaRPr>
          </a:p>
        </p:txBody>
      </p:sp>
      <p:sp>
        <p:nvSpPr>
          <p:cNvPr id="12" name="TextBox 11"/>
          <p:cNvSpPr txBox="1"/>
          <p:nvPr/>
        </p:nvSpPr>
        <p:spPr>
          <a:xfrm>
            <a:off x="472933" y="795208"/>
            <a:ext cx="3675888" cy="1283910"/>
          </a:xfrm>
          <a:prstGeom prst="rightArrow">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3600" dirty="0" smtClean="0">
                <a:latin typeface="Arial Black" panose="020B0A04020102020204" pitchFamily="34" charset="0"/>
              </a:rPr>
              <a:t>3,04,000</a:t>
            </a:r>
            <a:endParaRPr lang="en-US" sz="3600" dirty="0">
              <a:latin typeface="Arial Black" panose="020B0A04020102020204" pitchFamily="34" charset="0"/>
            </a:endParaRPr>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04502" y="4702757"/>
            <a:ext cx="2331722" cy="822684"/>
          </a:xfrm>
          <a:prstGeom prst="rect">
            <a:avLst/>
          </a:prstGeom>
        </p:spPr>
      </p:pic>
    </p:spTree>
    <p:extLst>
      <p:ext uri="{BB962C8B-B14F-4D97-AF65-F5344CB8AC3E}">
        <p14:creationId xmlns:p14="http://schemas.microsoft.com/office/powerpoint/2010/main" val="291044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570" y="3078297"/>
            <a:ext cx="2639965" cy="2639965"/>
          </a:xfrm>
          <a:prstGeom prst="rect">
            <a:avLst/>
          </a:prstGeom>
        </p:spPr>
      </p:pic>
      <p:sp>
        <p:nvSpPr>
          <p:cNvPr id="2" name="Title 1"/>
          <p:cNvSpPr>
            <a:spLocks noGrp="1"/>
          </p:cNvSpPr>
          <p:nvPr>
            <p:ph type="title"/>
          </p:nvPr>
        </p:nvSpPr>
        <p:spPr/>
        <p:txBody>
          <a:bodyPr>
            <a:normAutofit fontScale="90000"/>
          </a:bodyPr>
          <a:lstStyle/>
          <a:p>
            <a:r>
              <a:rPr lang="en-US" dirty="0" smtClean="0"/>
              <a:t>CALL option: right to buy</a:t>
            </a:r>
            <a:endParaRPr lang="en-US" dirty="0"/>
          </a:p>
        </p:txBody>
      </p:sp>
      <p:pic>
        <p:nvPicPr>
          <p:cNvPr id="3" name="Picture 2"/>
          <p:cNvPicPr>
            <a:picLocks noChangeAspect="1"/>
          </p:cNvPicPr>
          <p:nvPr/>
        </p:nvPicPr>
        <p:blipFill>
          <a:blip r:embed="rId3"/>
          <a:stretch>
            <a:fillRect/>
          </a:stretch>
        </p:blipFill>
        <p:spPr>
          <a:xfrm>
            <a:off x="2678997" y="875386"/>
            <a:ext cx="6302286" cy="349788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3267" y="3852749"/>
            <a:ext cx="2909453" cy="192023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1520" y="4023855"/>
            <a:ext cx="1943100" cy="1943100"/>
          </a:xfrm>
          <a:prstGeom prst="rect">
            <a:avLst/>
          </a:prstGeom>
        </p:spPr>
      </p:pic>
      <p:sp>
        <p:nvSpPr>
          <p:cNvPr id="7" name="TextBox 6"/>
          <p:cNvSpPr txBox="1"/>
          <p:nvPr/>
        </p:nvSpPr>
        <p:spPr>
          <a:xfrm>
            <a:off x="8342235" y="5643789"/>
            <a:ext cx="3675888" cy="646331"/>
          </a:xfrm>
          <a:prstGeom prst="rect">
            <a:avLst/>
          </a:prstGeom>
          <a:solidFill>
            <a:srgbClr val="008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3 lakh</a:t>
            </a:r>
            <a:endParaRPr lang="en-US" sz="3600" dirty="0">
              <a:latin typeface="Arial Black" panose="020B0A04020102020204" pitchFamily="34" charset="0"/>
            </a:endParaRPr>
          </a:p>
        </p:txBody>
      </p:sp>
      <p:sp>
        <p:nvSpPr>
          <p:cNvPr id="9" name="TextBox 8"/>
          <p:cNvSpPr txBox="1"/>
          <p:nvPr/>
        </p:nvSpPr>
        <p:spPr>
          <a:xfrm>
            <a:off x="562186" y="5403784"/>
            <a:ext cx="3675888" cy="1283910"/>
          </a:xfrm>
          <a:prstGeom prst="rightArrow">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3600" dirty="0" smtClean="0">
                <a:latin typeface="Arial Black" panose="020B0A04020102020204" pitchFamily="34" charset="0"/>
              </a:rPr>
              <a:t>3,04,000</a:t>
            </a:r>
            <a:endParaRPr lang="en-US" sz="3600" dirty="0">
              <a:latin typeface="Arial Black" panose="020B0A04020102020204" pitchFamily="34" charset="0"/>
            </a:endParaRPr>
          </a:p>
        </p:txBody>
      </p:sp>
      <p:sp>
        <p:nvSpPr>
          <p:cNvPr id="10" name="TextBox 9"/>
          <p:cNvSpPr txBox="1"/>
          <p:nvPr/>
        </p:nvSpPr>
        <p:spPr>
          <a:xfrm>
            <a:off x="4410831" y="5643789"/>
            <a:ext cx="3675888" cy="646331"/>
          </a:xfrm>
          <a:prstGeom prst="rect">
            <a:avLst/>
          </a:prstGeom>
          <a:solidFill>
            <a:srgbClr val="008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4,000</a:t>
            </a:r>
            <a:endParaRPr lang="en-US" sz="3600" dirty="0">
              <a:latin typeface="Arial Black" panose="020B0A04020102020204" pitchFamily="34" charset="0"/>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266" y="963744"/>
            <a:ext cx="2500628" cy="1696855"/>
          </a:xfrm>
          <a:prstGeom prst="rect">
            <a:avLst/>
          </a:prstGeom>
        </p:spPr>
      </p:pic>
      <p:sp>
        <p:nvSpPr>
          <p:cNvPr id="12" name="TextBox 11"/>
          <p:cNvSpPr txBox="1"/>
          <p:nvPr/>
        </p:nvSpPr>
        <p:spPr>
          <a:xfrm>
            <a:off x="242254" y="2685610"/>
            <a:ext cx="2628652" cy="646331"/>
          </a:xfrm>
          <a:prstGeom prst="rect">
            <a:avLst/>
          </a:prstGeom>
          <a:solidFill>
            <a:srgbClr val="008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3,20,000</a:t>
            </a:r>
            <a:endParaRPr lang="en-US" sz="3600" dirty="0">
              <a:latin typeface="Arial Black" panose="020B0A04020102020204" pitchFamily="34" charset="0"/>
            </a:endParaRPr>
          </a:p>
        </p:txBody>
      </p:sp>
      <p:cxnSp>
        <p:nvCxnSpPr>
          <p:cNvPr id="13" name="Straight Arrow Connector 12"/>
          <p:cNvCxnSpPr>
            <a:endCxn id="12" idx="2"/>
          </p:cNvCxnSpPr>
          <p:nvPr/>
        </p:nvCxnSpPr>
        <p:spPr>
          <a:xfrm flipV="1">
            <a:off x="838200" y="3331941"/>
            <a:ext cx="718380" cy="635260"/>
          </a:xfrm>
          <a:prstGeom prst="straightConnector1">
            <a:avLst/>
          </a:prstGeom>
          <a:ln w="76200">
            <a:solidFill>
              <a:srgbClr val="C00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15" name="TextBox 14"/>
          <p:cNvSpPr txBox="1"/>
          <p:nvPr/>
        </p:nvSpPr>
        <p:spPr>
          <a:xfrm>
            <a:off x="9067811" y="875386"/>
            <a:ext cx="2572501" cy="2308324"/>
          </a:xfrm>
          <a:prstGeom prst="rect">
            <a:avLst/>
          </a:prstGeom>
          <a:solidFill>
            <a:srgbClr val="7030A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PROFIT</a:t>
            </a:r>
          </a:p>
          <a:p>
            <a:pPr algn="ctr"/>
            <a:r>
              <a:rPr lang="en-US" sz="3600" dirty="0" smtClean="0">
                <a:latin typeface="Arial Black" panose="020B0A04020102020204" pitchFamily="34" charset="0"/>
              </a:rPr>
              <a:t>3.20</a:t>
            </a:r>
          </a:p>
          <a:p>
            <a:pPr algn="ctr"/>
            <a:r>
              <a:rPr lang="en-US" sz="3600" dirty="0" smtClean="0">
                <a:latin typeface="Arial Black" panose="020B0A04020102020204" pitchFamily="34" charset="0"/>
              </a:rPr>
              <a:t>3.04</a:t>
            </a:r>
          </a:p>
          <a:p>
            <a:pPr algn="ctr"/>
            <a:r>
              <a:rPr lang="en-US" sz="3600" dirty="0" smtClean="0">
                <a:latin typeface="Arial Black" panose="020B0A04020102020204" pitchFamily="34" charset="0"/>
              </a:rPr>
              <a:t>=16k</a:t>
            </a:r>
            <a:endParaRPr lang="en-US" sz="3600" dirty="0">
              <a:latin typeface="Arial Black" panose="020B0A04020102020204" pitchFamily="34" charset="0"/>
            </a:endParaRPr>
          </a:p>
        </p:txBody>
      </p:sp>
    </p:spTree>
    <p:extLst>
      <p:ext uri="{BB962C8B-B14F-4D97-AF65-F5344CB8AC3E}">
        <p14:creationId xmlns:p14="http://schemas.microsoft.com/office/powerpoint/2010/main" val="152887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0-#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animBg="1"/>
      <p:bldP spid="15"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CALL option: </a:t>
            </a:r>
            <a:r>
              <a:rPr lang="en-US" dirty="0" smtClean="0">
                <a:solidFill>
                  <a:srgbClr val="FFC000"/>
                </a:solidFill>
              </a:rPr>
              <a:t>No obligation </a:t>
            </a:r>
            <a:r>
              <a:rPr lang="en-US" dirty="0" smtClean="0"/>
              <a:t>to buy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3267" y="3852749"/>
            <a:ext cx="2909453" cy="1920239"/>
          </a:xfrm>
          <a:prstGeom prst="rect">
            <a:avLst/>
          </a:prstGeom>
        </p:spPr>
      </p:pic>
      <p:sp>
        <p:nvSpPr>
          <p:cNvPr id="7" name="TextBox 6"/>
          <p:cNvSpPr txBox="1"/>
          <p:nvPr/>
        </p:nvSpPr>
        <p:spPr>
          <a:xfrm>
            <a:off x="8342235" y="5643789"/>
            <a:ext cx="3675888" cy="646331"/>
          </a:xfrm>
          <a:prstGeom prst="rect">
            <a:avLst/>
          </a:prstGeom>
          <a:solidFill>
            <a:srgbClr val="008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strike="sngStrike" dirty="0" smtClean="0">
                <a:latin typeface="Arial Black" panose="020B0A04020102020204" pitchFamily="34" charset="0"/>
              </a:rPr>
              <a:t>3 lakh</a:t>
            </a:r>
            <a:endParaRPr lang="en-US" sz="3600" strike="sngStrike" dirty="0">
              <a:latin typeface="Arial Black" panose="020B0A04020102020204" pitchFamily="34" charset="0"/>
            </a:endParaRPr>
          </a:p>
        </p:txBody>
      </p:sp>
      <p:sp>
        <p:nvSpPr>
          <p:cNvPr id="9" name="TextBox 8"/>
          <p:cNvSpPr txBox="1"/>
          <p:nvPr/>
        </p:nvSpPr>
        <p:spPr>
          <a:xfrm>
            <a:off x="562186" y="5403784"/>
            <a:ext cx="3675888" cy="1283910"/>
          </a:xfrm>
          <a:prstGeom prst="rightArrow">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3600" dirty="0" smtClean="0">
                <a:latin typeface="Arial Black" panose="020B0A04020102020204" pitchFamily="34" charset="0"/>
              </a:rPr>
              <a:t>2,64,000</a:t>
            </a:r>
            <a:endParaRPr lang="en-US" sz="3600" dirty="0">
              <a:latin typeface="Arial Black" panose="020B0A04020102020204" pitchFamily="34" charset="0"/>
            </a:endParaRPr>
          </a:p>
        </p:txBody>
      </p:sp>
      <p:sp>
        <p:nvSpPr>
          <p:cNvPr id="10" name="TextBox 9"/>
          <p:cNvSpPr txBox="1"/>
          <p:nvPr/>
        </p:nvSpPr>
        <p:spPr>
          <a:xfrm>
            <a:off x="4410831" y="5643789"/>
            <a:ext cx="3675888" cy="646331"/>
          </a:xfrm>
          <a:prstGeom prst="rect">
            <a:avLst/>
          </a:prstGeom>
          <a:solidFill>
            <a:srgbClr val="008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4,000</a:t>
            </a:r>
            <a:endParaRPr lang="en-US" sz="3600" dirty="0">
              <a:latin typeface="Arial Black" panose="020B0A04020102020204" pitchFamily="34" charset="0"/>
            </a:endParaRPr>
          </a:p>
        </p:txBody>
      </p:sp>
      <p:pic>
        <p:nvPicPr>
          <p:cNvPr id="8" name="Picture 7"/>
          <p:cNvPicPr>
            <a:picLocks noChangeAspect="1"/>
          </p:cNvPicPr>
          <p:nvPr/>
        </p:nvPicPr>
        <p:blipFill>
          <a:blip r:embed="rId3"/>
          <a:stretch>
            <a:fillRect/>
          </a:stretch>
        </p:blipFill>
        <p:spPr>
          <a:xfrm>
            <a:off x="3440200" y="799630"/>
            <a:ext cx="5311600" cy="3337849"/>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6104" y="851458"/>
            <a:ext cx="2500628" cy="169685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4450" y="3631845"/>
            <a:ext cx="1943100" cy="1943100"/>
          </a:xfrm>
          <a:prstGeom prst="rect">
            <a:avLst/>
          </a:prstGeom>
        </p:spPr>
      </p:pic>
      <p:sp>
        <p:nvSpPr>
          <p:cNvPr id="12" name="TextBox 11"/>
          <p:cNvSpPr txBox="1"/>
          <p:nvPr/>
        </p:nvSpPr>
        <p:spPr>
          <a:xfrm>
            <a:off x="9262092" y="2573324"/>
            <a:ext cx="2628652" cy="646331"/>
          </a:xfrm>
          <a:prstGeom prst="rect">
            <a:avLst/>
          </a:prstGeom>
          <a:solidFill>
            <a:srgbClr val="008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2.6 lakh</a:t>
            </a:r>
            <a:endParaRPr lang="en-US" sz="3600" dirty="0">
              <a:latin typeface="Arial Black" panose="020B0A04020102020204" pitchFamily="34" charset="0"/>
            </a:endParaRPr>
          </a:p>
        </p:txBody>
      </p:sp>
      <p:sp>
        <p:nvSpPr>
          <p:cNvPr id="13" name="TextBox 12"/>
          <p:cNvSpPr txBox="1"/>
          <p:nvPr/>
        </p:nvSpPr>
        <p:spPr>
          <a:xfrm rot="19337437">
            <a:off x="6752719" y="3619361"/>
            <a:ext cx="3675888" cy="1283910"/>
          </a:xfrm>
          <a:prstGeom prst="rightArrow">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3600" dirty="0" smtClean="0">
                <a:latin typeface="Arial Black" panose="020B0A04020102020204" pitchFamily="34" charset="0"/>
              </a:rPr>
              <a:t>2,60,000</a:t>
            </a:r>
            <a:endParaRPr lang="en-US" sz="3600" dirty="0">
              <a:latin typeface="Arial Black" panose="020B0A04020102020204" pitchFamily="34" charset="0"/>
            </a:endParaRPr>
          </a:p>
        </p:txBody>
      </p:sp>
      <p:sp>
        <p:nvSpPr>
          <p:cNvPr id="15" name="TextBox 14"/>
          <p:cNvSpPr txBox="1"/>
          <p:nvPr/>
        </p:nvSpPr>
        <p:spPr>
          <a:xfrm>
            <a:off x="490448" y="1039978"/>
            <a:ext cx="2572501" cy="1077218"/>
          </a:xfrm>
          <a:prstGeom prst="rect">
            <a:avLst/>
          </a:prstGeom>
          <a:solidFill>
            <a:srgbClr val="7030A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Loss prevented</a:t>
            </a:r>
            <a:endParaRPr lang="en-US" sz="3200" dirty="0">
              <a:latin typeface="Arial Black" panose="020B0A04020102020204" pitchFamily="34" charset="0"/>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0292" y="3219655"/>
            <a:ext cx="2492657" cy="2492657"/>
          </a:xfrm>
          <a:prstGeom prst="rect">
            <a:avLst/>
          </a:prstGeom>
        </p:spPr>
      </p:pic>
    </p:spTree>
    <p:extLst>
      <p:ext uri="{BB962C8B-B14F-4D97-AF65-F5344CB8AC3E}">
        <p14:creationId xmlns:p14="http://schemas.microsoft.com/office/powerpoint/2010/main" val="61937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36" y="3770393"/>
            <a:ext cx="2161571" cy="2161571"/>
          </a:xfrm>
          <a:prstGeom prst="rect">
            <a:avLst/>
          </a:prstGeom>
        </p:spPr>
      </p:pic>
      <p:pic>
        <p:nvPicPr>
          <p:cNvPr id="7" name="Picture 2" descr="http://instituteofprintingtechnology.com/wp/wp-content/uploads/2-color-one-sided-bills-forms-printing-pres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0736" y="0"/>
            <a:ext cx="3158138" cy="2161571"/>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4469" y="2693819"/>
            <a:ext cx="2698298" cy="2694667"/>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59007" y="3770393"/>
            <a:ext cx="2882095" cy="2161571"/>
          </a:xfrm>
          <a:prstGeom prst="rect">
            <a:avLst/>
          </a:prstGeom>
        </p:spPr>
      </p:pic>
      <p:sp>
        <p:nvSpPr>
          <p:cNvPr id="10" name="TextBox 9"/>
          <p:cNvSpPr txBox="1"/>
          <p:nvPr/>
        </p:nvSpPr>
        <p:spPr>
          <a:xfrm>
            <a:off x="3970736" y="0"/>
            <a:ext cx="3161032" cy="646331"/>
          </a:xfrm>
          <a:prstGeom prst="rect">
            <a:avLst/>
          </a:prstGeom>
          <a:solidFill>
            <a:srgbClr val="00206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Rs.10 lakh</a:t>
            </a:r>
          </a:p>
        </p:txBody>
      </p:sp>
      <p:sp>
        <p:nvSpPr>
          <p:cNvPr id="11" name="TextBox 10"/>
          <p:cNvSpPr txBox="1"/>
          <p:nvPr/>
        </p:nvSpPr>
        <p:spPr>
          <a:xfrm>
            <a:off x="197436" y="5970431"/>
            <a:ext cx="2161571" cy="584775"/>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1 lakh</a:t>
            </a:r>
          </a:p>
        </p:txBody>
      </p:sp>
      <p:sp>
        <p:nvSpPr>
          <p:cNvPr id="12" name="TextBox 11"/>
          <p:cNvSpPr txBox="1"/>
          <p:nvPr/>
        </p:nvSpPr>
        <p:spPr>
          <a:xfrm>
            <a:off x="2824889" y="5929133"/>
            <a:ext cx="2161571" cy="584775"/>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4 lakh</a:t>
            </a:r>
          </a:p>
        </p:txBody>
      </p:sp>
      <p:sp>
        <p:nvSpPr>
          <p:cNvPr id="13" name="TextBox 12"/>
          <p:cNvSpPr txBox="1"/>
          <p:nvPr/>
        </p:nvSpPr>
        <p:spPr>
          <a:xfrm>
            <a:off x="6252832" y="5385656"/>
            <a:ext cx="2161571" cy="584775"/>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5 lakh</a:t>
            </a:r>
          </a:p>
        </p:txBody>
      </p:sp>
      <p:sp>
        <p:nvSpPr>
          <p:cNvPr id="14" name="TextBox 13"/>
          <p:cNvSpPr txBox="1"/>
          <p:nvPr/>
        </p:nvSpPr>
        <p:spPr>
          <a:xfrm>
            <a:off x="197436" y="3185618"/>
            <a:ext cx="2161571" cy="584775"/>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20%</a:t>
            </a:r>
          </a:p>
        </p:txBody>
      </p:sp>
      <p:sp>
        <p:nvSpPr>
          <p:cNvPr id="15" name="TextBox 14"/>
          <p:cNvSpPr txBox="1"/>
          <p:nvPr/>
        </p:nvSpPr>
        <p:spPr>
          <a:xfrm>
            <a:off x="2824889" y="3185618"/>
            <a:ext cx="2161571" cy="584775"/>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80%</a:t>
            </a:r>
          </a:p>
        </p:txBody>
      </p:sp>
      <p:sp>
        <p:nvSpPr>
          <p:cNvPr id="16" name="TextBox 15"/>
          <p:cNvSpPr txBox="1"/>
          <p:nvPr/>
        </p:nvSpPr>
        <p:spPr>
          <a:xfrm>
            <a:off x="197436" y="1955256"/>
            <a:ext cx="4789024" cy="2687479"/>
          </a:xfrm>
          <a:prstGeom prst="downArrowCallout">
            <a:avLst/>
          </a:prstGeom>
          <a:solidFill>
            <a:schemeClr val="accent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Equity: Shareholders</a:t>
            </a:r>
            <a:endParaRPr lang="en-US" sz="3600" dirty="0" smtClean="0">
              <a:latin typeface="Arial Black" panose="020B0A04020102020204" pitchFamily="34" charset="0"/>
            </a:endParaRPr>
          </a:p>
          <a:p>
            <a:pPr algn="ctr"/>
            <a:r>
              <a:rPr lang="en-US" sz="3600" dirty="0" smtClean="0">
                <a:latin typeface="Arial Black" panose="020B0A04020102020204" pitchFamily="34" charset="0"/>
              </a:rPr>
              <a:t>Proprietors</a:t>
            </a:r>
          </a:p>
        </p:txBody>
      </p:sp>
      <p:sp>
        <p:nvSpPr>
          <p:cNvPr id="17" name="TextBox 16"/>
          <p:cNvSpPr txBox="1"/>
          <p:nvPr/>
        </p:nvSpPr>
        <p:spPr>
          <a:xfrm>
            <a:off x="5903446" y="2105099"/>
            <a:ext cx="2779321" cy="990124"/>
          </a:xfrm>
          <a:prstGeom prst="downArrowCallout">
            <a:avLst/>
          </a:prstGeom>
          <a:solidFill>
            <a:schemeClr val="accent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Creditors</a:t>
            </a:r>
          </a:p>
        </p:txBody>
      </p:sp>
    </p:spTree>
    <p:extLst>
      <p:ext uri="{BB962C8B-B14F-4D97-AF65-F5344CB8AC3E}">
        <p14:creationId xmlns:p14="http://schemas.microsoft.com/office/powerpoint/2010/main" val="156008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Right to SELL</a:t>
            </a:r>
          </a:p>
          <a:p>
            <a:r>
              <a:rPr lang="en-US" dirty="0" smtClean="0"/>
              <a:t>But no obligation to SELL</a:t>
            </a:r>
          </a:p>
          <a:p>
            <a:r>
              <a:rPr lang="en-US" dirty="0" smtClean="0"/>
              <a:t>Strike price: Infosys @</a:t>
            </a:r>
            <a:r>
              <a:rPr lang="en-US" dirty="0" smtClean="0">
                <a:solidFill>
                  <a:srgbClr val="FFC000"/>
                </a:solidFill>
              </a:rPr>
              <a:t>Rs.150</a:t>
            </a:r>
            <a:r>
              <a:rPr lang="en-US" dirty="0" smtClean="0"/>
              <a:t> x 2000 after 3 months.</a:t>
            </a:r>
          </a:p>
          <a:p>
            <a:r>
              <a:rPr lang="en-US" dirty="0" smtClean="0"/>
              <a:t>Premium: Rs.4,000</a:t>
            </a:r>
          </a:p>
          <a:p>
            <a:r>
              <a:rPr lang="en-US" dirty="0" smtClean="0"/>
              <a:t>140 </a:t>
            </a:r>
            <a:r>
              <a:rPr lang="en-US" dirty="0"/>
              <a:t>…yes</a:t>
            </a:r>
          </a:p>
          <a:p>
            <a:r>
              <a:rPr lang="en-US" dirty="0" smtClean="0"/>
              <a:t>160..refuse</a:t>
            </a:r>
            <a:endParaRPr lang="en-US" dirty="0"/>
          </a:p>
        </p:txBody>
      </p:sp>
      <p:sp>
        <p:nvSpPr>
          <p:cNvPr id="3" name="Title 2"/>
          <p:cNvSpPr>
            <a:spLocks noGrp="1"/>
          </p:cNvSpPr>
          <p:nvPr>
            <p:ph type="title"/>
          </p:nvPr>
        </p:nvSpPr>
        <p:spPr/>
        <p:txBody>
          <a:bodyPr>
            <a:normAutofit fontScale="90000"/>
          </a:bodyPr>
          <a:lstStyle/>
          <a:p>
            <a:r>
              <a:rPr lang="en-US" dirty="0" smtClean="0"/>
              <a:t>Option: PUT option</a:t>
            </a:r>
            <a:endParaRPr lang="en-US" dirty="0"/>
          </a:p>
        </p:txBody>
      </p:sp>
      <p:pic>
        <p:nvPicPr>
          <p:cNvPr id="4" name="Picture 3"/>
          <p:cNvPicPr>
            <a:picLocks noChangeAspect="1"/>
          </p:cNvPicPr>
          <p:nvPr/>
        </p:nvPicPr>
        <p:blipFill>
          <a:blip r:embed="rId3"/>
          <a:stretch>
            <a:fillRect/>
          </a:stretch>
        </p:blipFill>
        <p:spPr>
          <a:xfrm>
            <a:off x="9277859" y="4937594"/>
            <a:ext cx="2914141" cy="1920406"/>
          </a:xfrm>
          <a:prstGeom prst="rect">
            <a:avLst/>
          </a:prstGeom>
        </p:spPr>
      </p:pic>
    </p:spTree>
    <p:extLst>
      <p:ext uri="{BB962C8B-B14F-4D97-AF65-F5344CB8AC3E}">
        <p14:creationId xmlns:p14="http://schemas.microsoft.com/office/powerpoint/2010/main" val="186442540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47" y="962353"/>
            <a:ext cx="4085714" cy="4085714"/>
          </a:xfrm>
          <a:prstGeom prst="rect">
            <a:avLst/>
          </a:prstGeom>
        </p:spPr>
      </p:pic>
      <p:sp>
        <p:nvSpPr>
          <p:cNvPr id="4" name="Title 3"/>
          <p:cNvSpPr>
            <a:spLocks noGrp="1"/>
          </p:cNvSpPr>
          <p:nvPr>
            <p:ph type="title"/>
          </p:nvPr>
        </p:nvSpPr>
        <p:spPr/>
        <p:txBody>
          <a:bodyPr>
            <a:normAutofit fontScale="90000"/>
          </a:bodyPr>
          <a:lstStyle/>
          <a:p>
            <a:r>
              <a:rPr lang="en-US" dirty="0" smtClean="0"/>
              <a:t>How to memorize?</a:t>
            </a:r>
            <a:endParaRPr lang="en-US" dirty="0"/>
          </a:p>
        </p:txBody>
      </p:sp>
      <p:pic>
        <p:nvPicPr>
          <p:cNvPr id="1026" name="Picture 2" descr="http://www.lotussculpture.com/mm5/graphics/00000001/antique-nataraja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4095" y="1269727"/>
            <a:ext cx="2747137" cy="39132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4714" y="2587129"/>
            <a:ext cx="3711295" cy="2299548"/>
          </a:xfrm>
          <a:prstGeom prst="rect">
            <a:avLst/>
          </a:prstGeom>
        </p:spPr>
      </p:pic>
      <p:pic>
        <p:nvPicPr>
          <p:cNvPr id="1028" name="Picture 4" descr="http://theboysareback.files.wordpress.com/2012/10/phone-drama-tony-romo-did-not-hang-up-on-the-baltimore-media-the-boys-are-back-blog.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4445" y="4278405"/>
            <a:ext cx="2019300" cy="19812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063745" y="620805"/>
            <a:ext cx="7208520" cy="3484900"/>
          </a:xfrm>
          <a:prstGeom prst="rightArrow">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3600" dirty="0" smtClean="0">
                <a:latin typeface="Arial Black" panose="020B0A04020102020204" pitchFamily="34" charset="0"/>
              </a:rPr>
              <a:t>PUT option: </a:t>
            </a:r>
          </a:p>
          <a:p>
            <a:r>
              <a:rPr lang="en-US" sz="3600" dirty="0" smtClean="0">
                <a:latin typeface="Arial Black" panose="020B0A04020102020204" pitchFamily="34" charset="0"/>
              </a:rPr>
              <a:t>Right to sell</a:t>
            </a:r>
          </a:p>
          <a:p>
            <a:r>
              <a:rPr lang="en-US" sz="3600" smtClean="0">
                <a:latin typeface="Arial Black" panose="020B0A04020102020204" pitchFamily="34" charset="0"/>
              </a:rPr>
              <a:t>But no </a:t>
            </a:r>
            <a:r>
              <a:rPr lang="en-US" sz="3600" dirty="0" smtClean="0">
                <a:latin typeface="Arial Black" panose="020B0A04020102020204" pitchFamily="34" charset="0"/>
              </a:rPr>
              <a:t>obligation to sell</a:t>
            </a:r>
            <a:endParaRPr lang="en-US" sz="3600" dirty="0">
              <a:latin typeface="Arial Black" panose="020B0A04020102020204" pitchFamily="34" charset="0"/>
            </a:endParaRPr>
          </a:p>
        </p:txBody>
      </p:sp>
    </p:spTree>
    <p:extLst>
      <p:ext uri="{BB962C8B-B14F-4D97-AF65-F5344CB8AC3E}">
        <p14:creationId xmlns:p14="http://schemas.microsoft.com/office/powerpoint/2010/main" val="274180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Credit Default Swap (CDS)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57" y="3813048"/>
            <a:ext cx="3952009" cy="260832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790" y="795523"/>
            <a:ext cx="4000500" cy="2714625"/>
          </a:xfrm>
          <a:prstGeom prst="rect">
            <a:avLst/>
          </a:prstGeom>
        </p:spPr>
      </p:pic>
      <p:sp>
        <p:nvSpPr>
          <p:cNvPr id="6" name="TextBox 5"/>
          <p:cNvSpPr txBox="1"/>
          <p:nvPr/>
        </p:nvSpPr>
        <p:spPr>
          <a:xfrm rot="20040776">
            <a:off x="2304981" y="2150946"/>
            <a:ext cx="3304071" cy="1387078"/>
          </a:xfrm>
          <a:prstGeom prst="leftArrow">
            <a:avLst>
              <a:gd name="adj1" fmla="val 54990"/>
              <a:gd name="adj2" fmla="val 50000"/>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4400" dirty="0" smtClean="0">
                <a:solidFill>
                  <a:schemeClr val="bg2">
                    <a:lumMod val="10000"/>
                  </a:schemeClr>
                </a:solidFill>
                <a:latin typeface="Franklin Gothic Heavy" panose="020B0903020102020204" pitchFamily="34" charset="0"/>
              </a:rPr>
              <a:t>BONDS</a:t>
            </a:r>
            <a:endParaRPr lang="en-US" sz="4400" dirty="0">
              <a:solidFill>
                <a:schemeClr val="bg2">
                  <a:lumMod val="10000"/>
                </a:schemeClr>
              </a:solidFill>
              <a:latin typeface="Franklin Gothic Heavy" panose="020B0903020102020204" pitchFamily="34" charset="0"/>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5910" y="3931920"/>
            <a:ext cx="4693105" cy="2561653"/>
          </a:xfrm>
          <a:prstGeom prst="rect">
            <a:avLst/>
          </a:prstGeom>
        </p:spPr>
      </p:pic>
      <p:sp>
        <p:nvSpPr>
          <p:cNvPr id="8" name="TextBox 7"/>
          <p:cNvSpPr txBox="1"/>
          <p:nvPr/>
        </p:nvSpPr>
        <p:spPr>
          <a:xfrm>
            <a:off x="4071733" y="4380549"/>
            <a:ext cx="3304071" cy="1387078"/>
          </a:xfrm>
          <a:prstGeom prst="leftArrow">
            <a:avLst>
              <a:gd name="adj1" fmla="val 54990"/>
              <a:gd name="adj2" fmla="val 50000"/>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400" dirty="0" smtClean="0">
                <a:solidFill>
                  <a:schemeClr val="bg2">
                    <a:lumMod val="10000"/>
                  </a:schemeClr>
                </a:solidFill>
                <a:latin typeface="Franklin Gothic Heavy" panose="020B0903020102020204" pitchFamily="34" charset="0"/>
              </a:rPr>
              <a:t>CDS</a:t>
            </a:r>
            <a:endParaRPr lang="en-US" sz="4400" dirty="0">
              <a:solidFill>
                <a:schemeClr val="bg2">
                  <a:lumMod val="10000"/>
                </a:schemeClr>
              </a:solidFill>
              <a:latin typeface="Franklin Gothic Heavy" panose="020B0903020102020204" pitchFamily="34" charset="0"/>
            </a:endParaRPr>
          </a:p>
        </p:txBody>
      </p:sp>
    </p:spTree>
    <p:extLst>
      <p:ext uri="{BB962C8B-B14F-4D97-AF65-F5344CB8AC3E}">
        <p14:creationId xmlns:p14="http://schemas.microsoft.com/office/powerpoint/2010/main" val="264174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Credit Default Swap (CDS)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57" y="3813048"/>
            <a:ext cx="3952009" cy="2608326"/>
          </a:xfrm>
          <a:prstGeom prst="rect">
            <a:avLst/>
          </a:prstGeom>
        </p:spPr>
      </p:pic>
      <p:pic>
        <p:nvPicPr>
          <p:cNvPr id="5" name="Picture 4"/>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415790" y="795523"/>
            <a:ext cx="4000500" cy="2714625"/>
          </a:xfrm>
          <a:prstGeom prst="rect">
            <a:avLst/>
          </a:prstGeom>
        </p:spPr>
      </p:pic>
      <p:sp>
        <p:nvSpPr>
          <p:cNvPr id="6" name="TextBox 5"/>
          <p:cNvSpPr txBox="1"/>
          <p:nvPr/>
        </p:nvSpPr>
        <p:spPr>
          <a:xfrm rot="20040776">
            <a:off x="2304981" y="2150946"/>
            <a:ext cx="3304071" cy="1387078"/>
          </a:xfrm>
          <a:prstGeom prst="leftArrow">
            <a:avLst>
              <a:gd name="adj1" fmla="val 54990"/>
              <a:gd name="adj2" fmla="val 50000"/>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4400" dirty="0" smtClean="0">
                <a:solidFill>
                  <a:schemeClr val="bg2">
                    <a:lumMod val="10000"/>
                  </a:schemeClr>
                </a:solidFill>
                <a:latin typeface="Franklin Gothic Heavy" panose="020B0903020102020204" pitchFamily="34" charset="0"/>
              </a:rPr>
              <a:t>BONDS</a:t>
            </a:r>
            <a:endParaRPr lang="en-US" sz="4400" dirty="0">
              <a:solidFill>
                <a:schemeClr val="bg2">
                  <a:lumMod val="10000"/>
                </a:schemeClr>
              </a:solidFill>
              <a:latin typeface="Franklin Gothic Heavy" panose="020B0903020102020204" pitchFamily="34" charset="0"/>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5910" y="3931920"/>
            <a:ext cx="4693105" cy="2561653"/>
          </a:xfrm>
          <a:prstGeom prst="rect">
            <a:avLst/>
          </a:prstGeom>
        </p:spPr>
      </p:pic>
      <p:sp>
        <p:nvSpPr>
          <p:cNvPr id="8" name="TextBox 7"/>
          <p:cNvSpPr txBox="1"/>
          <p:nvPr/>
        </p:nvSpPr>
        <p:spPr>
          <a:xfrm>
            <a:off x="3713239" y="4559231"/>
            <a:ext cx="3304071" cy="1446550"/>
          </a:xfrm>
          <a:prstGeom prst="leftArrowCallou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400" dirty="0" smtClean="0">
                <a:solidFill>
                  <a:schemeClr val="bg2">
                    <a:lumMod val="10000"/>
                  </a:schemeClr>
                </a:solidFill>
                <a:latin typeface="Franklin Gothic Heavy" panose="020B0903020102020204" pitchFamily="34" charset="0"/>
              </a:rPr>
              <a:t>Bond </a:t>
            </a:r>
          </a:p>
          <a:p>
            <a:pPr algn="ctr"/>
            <a:r>
              <a:rPr lang="en-US" sz="4400" dirty="0" smtClean="0">
                <a:solidFill>
                  <a:schemeClr val="bg2">
                    <a:lumMod val="10000"/>
                  </a:schemeClr>
                </a:solidFill>
                <a:latin typeface="Franklin Gothic Heavy" panose="020B0903020102020204" pitchFamily="34" charset="0"/>
              </a:rPr>
              <a:t>Money</a:t>
            </a:r>
            <a:endParaRPr lang="en-US" sz="4400" dirty="0">
              <a:solidFill>
                <a:schemeClr val="bg2">
                  <a:lumMod val="10000"/>
                </a:schemeClr>
              </a:solidFill>
              <a:latin typeface="Franklin Gothic Heavy" panose="020B090302010202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5503" y="763015"/>
            <a:ext cx="2818067" cy="2818067"/>
          </a:xfrm>
          <a:prstGeom prst="rect">
            <a:avLst/>
          </a:prstGeom>
        </p:spPr>
      </p:pic>
    </p:spTree>
    <p:extLst>
      <p:ext uri="{BB962C8B-B14F-4D97-AF65-F5344CB8AC3E}">
        <p14:creationId xmlns:p14="http://schemas.microsoft.com/office/powerpoint/2010/main" val="1842460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742950" indent="-742950">
              <a:buFont typeface="+mj-lt"/>
              <a:buAutoNum type="arabicPeriod"/>
            </a:pPr>
            <a:r>
              <a:rPr lang="en-US" dirty="0" smtClean="0"/>
              <a:t>SENSEX calculation</a:t>
            </a:r>
          </a:p>
          <a:p>
            <a:pPr marL="742950" indent="-742950">
              <a:buFont typeface="+mj-lt"/>
              <a:buAutoNum type="arabicPeriod"/>
            </a:pPr>
            <a:r>
              <a:rPr lang="en-US" dirty="0" err="1" smtClean="0"/>
              <a:t>Harshad</a:t>
            </a:r>
            <a:r>
              <a:rPr lang="en-US" dirty="0" smtClean="0"/>
              <a:t> Mehta, Ketan Parekh</a:t>
            </a:r>
          </a:p>
          <a:p>
            <a:pPr marL="742950" indent="-742950">
              <a:buFont typeface="+mj-lt"/>
              <a:buAutoNum type="arabicPeriod"/>
            </a:pPr>
            <a:r>
              <a:rPr lang="en-US" dirty="0" smtClean="0"/>
              <a:t>Sahara, NSEL, Chit fund</a:t>
            </a:r>
          </a:p>
          <a:p>
            <a:pPr marL="742950" indent="-742950">
              <a:buFont typeface="+mj-lt"/>
              <a:buAutoNum type="arabicPeriod"/>
            </a:pPr>
            <a:r>
              <a:rPr lang="en-US" dirty="0" smtClean="0"/>
              <a:t>FSLRC</a:t>
            </a:r>
          </a:p>
          <a:p>
            <a:pPr marL="742950" indent="-742950">
              <a:buFont typeface="+mj-lt"/>
              <a:buAutoNum type="arabicPeriod"/>
            </a:pPr>
            <a:r>
              <a:rPr lang="en-US" dirty="0" smtClean="0"/>
              <a:t>Companies Act, Corporate governance</a:t>
            </a:r>
          </a:p>
          <a:p>
            <a:pPr marL="742950" indent="-742950">
              <a:buFont typeface="+mj-lt"/>
              <a:buAutoNum type="arabicPeriod"/>
            </a:pPr>
            <a:r>
              <a:rPr lang="en-US" dirty="0" smtClean="0"/>
              <a:t>Vodafone, Nokia, GAAR, DTAA</a:t>
            </a:r>
          </a:p>
        </p:txBody>
      </p:sp>
    </p:spTree>
    <p:extLst>
      <p:ext uri="{BB962C8B-B14F-4D97-AF65-F5344CB8AC3E}">
        <p14:creationId xmlns:p14="http://schemas.microsoft.com/office/powerpoint/2010/main" val="19200836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436" y="3770393"/>
            <a:ext cx="2161571" cy="2161571"/>
          </a:xfrm>
          <a:prstGeom prst="rect">
            <a:avLst/>
          </a:prstGeom>
        </p:spPr>
      </p:pic>
      <p:pic>
        <p:nvPicPr>
          <p:cNvPr id="7" name="Picture 2" descr="http://instituteofprintingtechnology.com/wp/wp-content/uploads/2-color-one-sided-bills-forms-printing-pres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8838" y="-57722"/>
            <a:ext cx="3610315" cy="2471061"/>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90299" y="3237296"/>
            <a:ext cx="2698298" cy="2694667"/>
          </a:xfrm>
          <a:prstGeom prst="rect">
            <a:avLst/>
          </a:prstGeom>
          <a:noFill/>
          <a:ln>
            <a:noFill/>
          </a:ln>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59007" y="3770393"/>
            <a:ext cx="2882095" cy="2161571"/>
          </a:xfrm>
          <a:prstGeom prst="rect">
            <a:avLst/>
          </a:prstGeom>
        </p:spPr>
      </p:pic>
      <p:sp>
        <p:nvSpPr>
          <p:cNvPr id="11" name="TextBox 10"/>
          <p:cNvSpPr txBox="1"/>
          <p:nvPr/>
        </p:nvSpPr>
        <p:spPr>
          <a:xfrm>
            <a:off x="197436" y="5970431"/>
            <a:ext cx="2161571" cy="584775"/>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20k</a:t>
            </a:r>
          </a:p>
        </p:txBody>
      </p:sp>
      <p:sp>
        <p:nvSpPr>
          <p:cNvPr id="12" name="TextBox 11"/>
          <p:cNvSpPr txBox="1"/>
          <p:nvPr/>
        </p:nvSpPr>
        <p:spPr>
          <a:xfrm>
            <a:off x="2824889" y="5929133"/>
            <a:ext cx="2161571" cy="584775"/>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80k</a:t>
            </a:r>
          </a:p>
        </p:txBody>
      </p:sp>
      <p:sp>
        <p:nvSpPr>
          <p:cNvPr id="13" name="TextBox 12"/>
          <p:cNvSpPr txBox="1"/>
          <p:nvPr/>
        </p:nvSpPr>
        <p:spPr>
          <a:xfrm>
            <a:off x="9656181" y="5931963"/>
            <a:ext cx="2161571" cy="584775"/>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5 lakh</a:t>
            </a:r>
          </a:p>
        </p:txBody>
      </p:sp>
      <p:sp>
        <p:nvSpPr>
          <p:cNvPr id="14" name="TextBox 13"/>
          <p:cNvSpPr txBox="1"/>
          <p:nvPr/>
        </p:nvSpPr>
        <p:spPr>
          <a:xfrm>
            <a:off x="197436" y="3185618"/>
            <a:ext cx="2161571" cy="584775"/>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20%</a:t>
            </a:r>
          </a:p>
        </p:txBody>
      </p:sp>
      <p:sp>
        <p:nvSpPr>
          <p:cNvPr id="15" name="TextBox 14"/>
          <p:cNvSpPr txBox="1"/>
          <p:nvPr/>
        </p:nvSpPr>
        <p:spPr>
          <a:xfrm>
            <a:off x="2824889" y="3185618"/>
            <a:ext cx="2161571" cy="584775"/>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80%</a:t>
            </a:r>
          </a:p>
        </p:txBody>
      </p:sp>
      <p:sp>
        <p:nvSpPr>
          <p:cNvPr id="16" name="TextBox 15"/>
          <p:cNvSpPr txBox="1"/>
          <p:nvPr/>
        </p:nvSpPr>
        <p:spPr>
          <a:xfrm>
            <a:off x="197437" y="2520053"/>
            <a:ext cx="4789024" cy="990124"/>
          </a:xfrm>
          <a:prstGeom prst="downArrowCallout">
            <a:avLst/>
          </a:prstGeom>
          <a:solidFill>
            <a:schemeClr val="accent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Rs.1 Lakh</a:t>
            </a:r>
          </a:p>
        </p:txBody>
      </p:sp>
      <p:sp>
        <p:nvSpPr>
          <p:cNvPr id="17" name="TextBox 16"/>
          <p:cNvSpPr txBox="1"/>
          <p:nvPr/>
        </p:nvSpPr>
        <p:spPr>
          <a:xfrm>
            <a:off x="9109276" y="2648576"/>
            <a:ext cx="2779321" cy="990124"/>
          </a:xfrm>
          <a:prstGeom prst="downArrowCallout">
            <a:avLst/>
          </a:prstGeom>
          <a:solidFill>
            <a:schemeClr val="accent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Creditors</a:t>
            </a: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3562" y="-72525"/>
            <a:ext cx="2500785" cy="2309058"/>
          </a:xfrm>
          <a:prstGeom prst="rect">
            <a:avLst/>
          </a:prstGeom>
        </p:spPr>
      </p:pic>
      <p:sp>
        <p:nvSpPr>
          <p:cNvPr id="10" name="TextBox 9"/>
          <p:cNvSpPr txBox="1"/>
          <p:nvPr/>
        </p:nvSpPr>
        <p:spPr>
          <a:xfrm>
            <a:off x="3814140" y="1858919"/>
            <a:ext cx="5319709" cy="646331"/>
          </a:xfrm>
          <a:prstGeom prst="rect">
            <a:avLst/>
          </a:prstGeom>
          <a:solidFill>
            <a:srgbClr val="00206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Liquidation: 6 Lakh</a:t>
            </a:r>
          </a:p>
        </p:txBody>
      </p:sp>
    </p:spTree>
    <p:extLst>
      <p:ext uri="{BB962C8B-B14F-4D97-AF65-F5344CB8AC3E}">
        <p14:creationId xmlns:p14="http://schemas.microsoft.com/office/powerpoint/2010/main" val="7152159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lstStyle/>
          <a:p>
            <a:pPr marL="0" indent="0">
              <a:buNone/>
            </a:pPr>
            <a:r>
              <a:rPr lang="en-US" sz="4400" dirty="0" smtClean="0"/>
              <a:t>Debenture holders of a company are its:</a:t>
            </a:r>
          </a:p>
          <a:p>
            <a:pPr marL="514350" indent="-514350">
              <a:buFont typeface="+mj-lt"/>
              <a:buAutoNum type="alphaUcPeriod"/>
            </a:pPr>
            <a:r>
              <a:rPr lang="en-US" sz="4400" dirty="0" smtClean="0"/>
              <a:t>Shareholders</a:t>
            </a:r>
          </a:p>
          <a:p>
            <a:pPr marL="514350" indent="-514350">
              <a:buFont typeface="+mj-lt"/>
              <a:buAutoNum type="alphaUcPeriod"/>
            </a:pPr>
            <a:r>
              <a:rPr lang="en-US" sz="4400" dirty="0" smtClean="0"/>
              <a:t>Directors</a:t>
            </a:r>
          </a:p>
          <a:p>
            <a:pPr marL="514350" indent="-514350">
              <a:buFont typeface="+mj-lt"/>
              <a:buAutoNum type="alphaUcPeriod"/>
            </a:pPr>
            <a:r>
              <a:rPr lang="en-US" sz="4400" dirty="0" smtClean="0"/>
              <a:t>Debtors</a:t>
            </a:r>
          </a:p>
          <a:p>
            <a:pPr marL="514350" indent="-514350">
              <a:buFont typeface="+mj-lt"/>
              <a:buAutoNum type="alphaUcPeriod"/>
            </a:pPr>
            <a:r>
              <a:rPr lang="en-US" sz="4400" dirty="0" smtClean="0"/>
              <a:t>Creditors</a:t>
            </a:r>
          </a:p>
          <a:p>
            <a:pPr marL="514350" indent="-514350">
              <a:buFont typeface="+mj-lt"/>
              <a:buAutoNum type="alphaUcPeriod"/>
            </a:pP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sp>
        <p:nvSpPr>
          <p:cNvPr id="8" name="Title 7"/>
          <p:cNvSpPr>
            <a:spLocks noGrp="1"/>
          </p:cNvSpPr>
          <p:nvPr>
            <p:ph type="title"/>
          </p:nvPr>
        </p:nvSpPr>
        <p:spPr/>
        <p:txBody>
          <a:bodyPr>
            <a:normAutofit fontScale="90000"/>
          </a:bodyPr>
          <a:lstStyle/>
          <a:p>
            <a:r>
              <a:rPr lang="en-US" dirty="0" smtClean="0"/>
              <a:t>UPSC 2003</a:t>
            </a:r>
            <a:endParaRPr lang="en-US" dirty="0"/>
          </a:p>
        </p:txBody>
      </p:sp>
      <p:sp>
        <p:nvSpPr>
          <p:cNvPr id="10" name="TextBox 9"/>
          <p:cNvSpPr txBox="1"/>
          <p:nvPr/>
        </p:nvSpPr>
        <p:spPr>
          <a:xfrm>
            <a:off x="3642360" y="3573113"/>
            <a:ext cx="5227320" cy="1283910"/>
          </a:xfrm>
          <a:prstGeom prst="leftArrow">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3600" dirty="0" smtClean="0">
                <a:latin typeface="Arial Black" panose="020B0A04020102020204" pitchFamily="34" charset="0"/>
              </a:rPr>
              <a:t>Right answer</a:t>
            </a:r>
            <a:endParaRPr lang="en-US" sz="3600" dirty="0">
              <a:latin typeface="Arial Black" panose="020B0A04020102020204" pitchFamily="34" charset="0"/>
            </a:endParaRPr>
          </a:p>
        </p:txBody>
      </p:sp>
      <p:sp>
        <p:nvSpPr>
          <p:cNvPr id="11" name="TextBox 10"/>
          <p:cNvSpPr txBox="1"/>
          <p:nvPr/>
        </p:nvSpPr>
        <p:spPr>
          <a:xfrm>
            <a:off x="1109862" y="5443940"/>
            <a:ext cx="9382125" cy="646331"/>
          </a:xfrm>
          <a:prstGeom prst="rect">
            <a:avLst/>
          </a:prstGeom>
          <a:solidFill>
            <a:schemeClr val="accent6">
              <a:lumMod val="20000"/>
              <a:lumOff val="80000"/>
            </a:schemeClr>
          </a:solidFill>
        </p:spPr>
        <p:txBody>
          <a:bodyPr wrap="square" rtlCol="0">
            <a:spAutoFit/>
          </a:bodyPr>
          <a:lstStyle/>
          <a:p>
            <a:r>
              <a:rPr lang="en-US" sz="3600" dirty="0" smtClean="0">
                <a:latin typeface="Franklin Gothic Heavy" panose="020B0903020102020204" pitchFamily="34" charset="0"/>
              </a:rPr>
              <a:t>1. Skip</a:t>
            </a:r>
            <a:r>
              <a:rPr lang="en-US" sz="3600" dirty="0">
                <a:latin typeface="Franklin Gothic Heavy" panose="020B0903020102020204" pitchFamily="34" charset="0"/>
              </a:rPr>
              <a:t> </a:t>
            </a:r>
            <a:r>
              <a:rPr lang="en-US" sz="3600" dirty="0" smtClean="0">
                <a:latin typeface="Franklin Gothic Heavy" panose="020B0903020102020204" pitchFamily="34" charset="0"/>
              </a:rPr>
              <a:t>        2. Attempt 	3. Mark n Review</a:t>
            </a:r>
            <a:endParaRPr lang="en-US" sz="3600" dirty="0">
              <a:latin typeface="Franklin Gothic Heavy" panose="020B0903020102020204" pitchFamily="34" charset="0"/>
            </a:endParaRPr>
          </a:p>
        </p:txBody>
      </p:sp>
    </p:spTree>
    <p:extLst>
      <p:ext uri="{BB962C8B-B14F-4D97-AF65-F5344CB8AC3E}">
        <p14:creationId xmlns:p14="http://schemas.microsoft.com/office/powerpoint/2010/main" val="164572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Debt Instruments</a:t>
            </a:r>
            <a:br>
              <a:rPr lang="en-US" dirty="0" smtClean="0"/>
            </a:br>
            <a:r>
              <a:rPr lang="hi-IN" dirty="0"/>
              <a:t>ऋण साधन | ऋण विलेख</a:t>
            </a:r>
            <a:endParaRPr lang="en-US" dirty="0"/>
          </a:p>
        </p:txBody>
      </p:sp>
      <p:sp>
        <p:nvSpPr>
          <p:cNvPr id="4" name="Text Placeholder 3"/>
          <p:cNvSpPr>
            <a:spLocks noGrp="1"/>
          </p:cNvSpPr>
          <p:nvPr>
            <p:ph type="body" idx="1"/>
          </p:nvPr>
        </p:nvSpPr>
        <p:spPr/>
        <p:txBody>
          <a:bodyPr>
            <a:normAutofit fontScale="92500" lnSpcReduction="10000"/>
          </a:bodyPr>
          <a:lstStyle/>
          <a:p>
            <a:r>
              <a:rPr lang="en-US" dirty="0" smtClean="0">
                <a:solidFill>
                  <a:schemeClr val="accent4">
                    <a:lumMod val="60000"/>
                    <a:lumOff val="40000"/>
                  </a:schemeClr>
                </a:solidFill>
              </a:rPr>
              <a:t>Credit rating: </a:t>
            </a:r>
            <a:r>
              <a:rPr lang="en-US" dirty="0" smtClean="0"/>
              <a:t>Gilt securities vs Junk bonds</a:t>
            </a:r>
          </a:p>
          <a:p>
            <a:r>
              <a:rPr lang="en-US" dirty="0" smtClean="0"/>
              <a:t>Bond vs Debenture</a:t>
            </a:r>
          </a:p>
          <a:p>
            <a:r>
              <a:rPr lang="en-US" dirty="0" smtClean="0"/>
              <a:t>OFCD</a:t>
            </a:r>
          </a:p>
          <a:p>
            <a:r>
              <a:rPr lang="en-US" dirty="0" smtClean="0"/>
              <a:t>Other types of Debentures</a:t>
            </a:r>
          </a:p>
          <a:p>
            <a:r>
              <a:rPr lang="en-US" dirty="0" smtClean="0"/>
              <a:t>Inflation indexed bonds (IIB)</a:t>
            </a:r>
            <a:endParaRPr lang="en-US" dirty="0"/>
          </a:p>
        </p:txBody>
      </p:sp>
      <p:pic>
        <p:nvPicPr>
          <p:cNvPr id="5"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93702" y="4163333"/>
            <a:ext cx="2698298" cy="2694667"/>
          </a:xfrm>
          <a:prstGeom prst="rect">
            <a:avLst/>
          </a:prstGeom>
          <a:noFill/>
          <a:ln>
            <a:noFill/>
          </a:ln>
        </p:spPr>
      </p:pic>
      <p:sp>
        <p:nvSpPr>
          <p:cNvPr id="6" name="TextBox 5"/>
          <p:cNvSpPr txBox="1"/>
          <p:nvPr/>
        </p:nvSpPr>
        <p:spPr>
          <a:xfrm>
            <a:off x="9493702" y="3574613"/>
            <a:ext cx="2698298" cy="990124"/>
          </a:xfrm>
          <a:prstGeom prst="downArrowCallout">
            <a:avLst/>
          </a:prstGeom>
          <a:solidFill>
            <a:schemeClr val="accent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Creditors</a:t>
            </a:r>
          </a:p>
        </p:txBody>
      </p:sp>
    </p:spTree>
    <p:extLst>
      <p:ext uri="{BB962C8B-B14F-4D97-AF65-F5344CB8AC3E}">
        <p14:creationId xmlns:p14="http://schemas.microsoft.com/office/powerpoint/2010/main" val="7564807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ndia's sovereign rating S&amp;P BBB"/>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17192" y="913829"/>
            <a:ext cx="7226808" cy="560593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normAutofit fontScale="90000"/>
          </a:bodyPr>
          <a:lstStyle/>
          <a:p>
            <a:r>
              <a:rPr lang="en-US" dirty="0" smtClean="0"/>
              <a:t>Credit Rating</a:t>
            </a:r>
            <a:endParaRPr lang="en-US" dirty="0"/>
          </a:p>
        </p:txBody>
      </p:sp>
      <p:sp>
        <p:nvSpPr>
          <p:cNvPr id="5" name="TextBox 4"/>
          <p:cNvSpPr txBox="1"/>
          <p:nvPr/>
        </p:nvSpPr>
        <p:spPr>
          <a:xfrm>
            <a:off x="6086856" y="5873436"/>
            <a:ext cx="6105144"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SEBI &gt;18 month</a:t>
            </a:r>
          </a:p>
        </p:txBody>
      </p:sp>
      <p:sp>
        <p:nvSpPr>
          <p:cNvPr id="6" name="TextBox 5"/>
          <p:cNvSpPr txBox="1"/>
          <p:nvPr/>
        </p:nvSpPr>
        <p:spPr>
          <a:xfrm rot="1333801">
            <a:off x="362711" y="647627"/>
            <a:ext cx="3675888" cy="1283910"/>
          </a:xfrm>
          <a:prstGeom prst="rightArrow">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3600" smtClean="0">
                <a:latin typeface="Arial Black" panose="020B0A04020102020204" pitchFamily="34" charset="0"/>
              </a:rPr>
              <a:t>Gilt </a:t>
            </a:r>
            <a:r>
              <a:rPr lang="en-US" sz="3600" dirty="0" smtClean="0">
                <a:latin typeface="Arial Black" panose="020B0A04020102020204" pitchFamily="34" charset="0"/>
              </a:rPr>
              <a:t>Edged</a:t>
            </a:r>
            <a:endParaRPr lang="en-US" sz="3600" dirty="0">
              <a:latin typeface="Arial Black" panose="020B0A04020102020204" pitchFamily="34" charset="0"/>
            </a:endParaRPr>
          </a:p>
        </p:txBody>
      </p:sp>
      <p:sp>
        <p:nvSpPr>
          <p:cNvPr id="7" name="TextBox 6"/>
          <p:cNvSpPr txBox="1"/>
          <p:nvPr/>
        </p:nvSpPr>
        <p:spPr>
          <a:xfrm rot="20324264">
            <a:off x="7427975" y="716658"/>
            <a:ext cx="3675888" cy="1283910"/>
          </a:xfrm>
          <a:prstGeom prst="leftArrow">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3600" dirty="0" smtClean="0">
                <a:latin typeface="Arial Black" panose="020B0A04020102020204" pitchFamily="34" charset="0"/>
              </a:rPr>
              <a:t>Junk</a:t>
            </a:r>
            <a:endParaRPr lang="en-US" sz="3600" dirty="0">
              <a:latin typeface="Arial Black" panose="020B0A04020102020204" pitchFamily="34" charset="0"/>
            </a:endParaRPr>
          </a:p>
        </p:txBody>
      </p:sp>
    </p:spTree>
    <p:extLst>
      <p:ext uri="{BB962C8B-B14F-4D97-AF65-F5344CB8AC3E}">
        <p14:creationId xmlns:p14="http://schemas.microsoft.com/office/powerpoint/2010/main" val="144759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Gilt Edged</a:t>
            </a:r>
            <a:endParaRPr lang="en-US" dirty="0"/>
          </a:p>
        </p:txBody>
      </p:sp>
      <p:sp>
        <p:nvSpPr>
          <p:cNvPr id="5" name="Content Placeholder 4"/>
          <p:cNvSpPr>
            <a:spLocks noGrp="1"/>
          </p:cNvSpPr>
          <p:nvPr>
            <p:ph sz="half" idx="2"/>
          </p:nvPr>
        </p:nvSpPr>
        <p:spPr/>
        <p:txBody>
          <a:bodyPr/>
          <a:lstStyle/>
          <a:p>
            <a:pPr marL="742950" indent="-742950">
              <a:buFont typeface="+mj-lt"/>
              <a:buAutoNum type="arabicPeriod"/>
            </a:pPr>
            <a:r>
              <a:rPr lang="en-US" sz="4000" dirty="0" smtClean="0"/>
              <a:t>Assured return</a:t>
            </a:r>
          </a:p>
          <a:p>
            <a:pPr marL="742950" indent="-742950">
              <a:buFont typeface="+mj-lt"/>
              <a:buAutoNum type="arabicPeriod"/>
            </a:pPr>
            <a:r>
              <a:rPr lang="en-US" sz="4000" dirty="0" smtClean="0"/>
              <a:t>Unlikely to default on payments</a:t>
            </a:r>
          </a:p>
          <a:p>
            <a:pPr marL="742950" indent="-742950">
              <a:buFont typeface="+mj-lt"/>
              <a:buAutoNum type="arabicPeriod"/>
            </a:pPr>
            <a:r>
              <a:rPr lang="en-US" sz="4000" dirty="0" smtClean="0"/>
              <a:t>But low return e.g. US Treasury bond ~2%</a:t>
            </a:r>
          </a:p>
          <a:p>
            <a:endParaRPr lang="en-US" dirty="0"/>
          </a:p>
        </p:txBody>
      </p:sp>
      <p:sp>
        <p:nvSpPr>
          <p:cNvPr id="6" name="Content Placeholder 5"/>
          <p:cNvSpPr>
            <a:spLocks noGrp="1"/>
          </p:cNvSpPr>
          <p:nvPr>
            <p:ph sz="quarter" idx="4"/>
          </p:nvPr>
        </p:nvSpPr>
        <p:spPr/>
        <p:txBody>
          <a:bodyPr>
            <a:normAutofit/>
          </a:bodyPr>
          <a:lstStyle/>
          <a:p>
            <a:r>
              <a:rPr lang="en-US" sz="4400" dirty="0" smtClean="0"/>
              <a:t>Company may default</a:t>
            </a:r>
          </a:p>
          <a:p>
            <a:r>
              <a:rPr lang="en-US" sz="4400" dirty="0" smtClean="0"/>
              <a:t>But higher return: ~15-17%</a:t>
            </a:r>
            <a:endParaRPr lang="en-US" sz="4400" dirty="0"/>
          </a:p>
        </p:txBody>
      </p:sp>
      <p:sp>
        <p:nvSpPr>
          <p:cNvPr id="7" name="Text Placeholder 6"/>
          <p:cNvSpPr>
            <a:spLocks noGrp="1"/>
          </p:cNvSpPr>
          <p:nvPr>
            <p:ph type="body" idx="13"/>
          </p:nvPr>
        </p:nvSpPr>
        <p:spPr/>
        <p:txBody>
          <a:bodyPr/>
          <a:lstStyle/>
          <a:p>
            <a:r>
              <a:rPr lang="en-US" dirty="0" smtClean="0"/>
              <a:t>Junk Bonds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1500" y="4143375"/>
            <a:ext cx="4000500" cy="2714625"/>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25" y="4250824"/>
            <a:ext cx="2005981" cy="2607176"/>
          </a:xfrm>
          <a:prstGeom prst="rect">
            <a:avLst/>
          </a:prstGeom>
        </p:spPr>
      </p:pic>
    </p:spTree>
    <p:extLst>
      <p:ext uri="{BB962C8B-B14F-4D97-AF65-F5344CB8AC3E}">
        <p14:creationId xmlns:p14="http://schemas.microsoft.com/office/powerpoint/2010/main" val="29057803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914830" y="916608"/>
            <a:ext cx="10312494" cy="5780160"/>
          </a:xfrm>
          <a:prstGeom prst="rect">
            <a:avLst/>
          </a:prstGeom>
        </p:spPr>
      </p:pic>
      <p:sp>
        <p:nvSpPr>
          <p:cNvPr id="5" name="Title 4"/>
          <p:cNvSpPr>
            <a:spLocks noGrp="1"/>
          </p:cNvSpPr>
          <p:nvPr>
            <p:ph type="title"/>
          </p:nvPr>
        </p:nvSpPr>
        <p:spPr/>
        <p:txBody>
          <a:bodyPr>
            <a:normAutofit fontScale="90000"/>
          </a:bodyPr>
          <a:lstStyle/>
          <a:p>
            <a:r>
              <a:rPr lang="en-US" dirty="0" smtClean="0"/>
              <a:t>Credit rating for Sovereign Bonds</a:t>
            </a:r>
            <a:endParaRPr lang="en-US" dirty="0"/>
          </a:p>
        </p:txBody>
      </p:sp>
      <p:sp>
        <p:nvSpPr>
          <p:cNvPr id="8" name="TextBox 7"/>
          <p:cNvSpPr txBox="1"/>
          <p:nvPr/>
        </p:nvSpPr>
        <p:spPr>
          <a:xfrm rot="20324264">
            <a:off x="3902350" y="3026225"/>
            <a:ext cx="3675888" cy="1283910"/>
          </a:xfrm>
          <a:prstGeom prst="leftArrow">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3600" dirty="0" smtClean="0">
                <a:latin typeface="Arial Black" panose="020B0A04020102020204" pitchFamily="34" charset="0"/>
              </a:rPr>
              <a:t>India BBB-</a:t>
            </a:r>
            <a:endParaRPr lang="en-US" sz="3600" dirty="0">
              <a:latin typeface="Arial Black" panose="020B0A04020102020204" pitchFamily="34" charset="0"/>
            </a:endParaRPr>
          </a:p>
        </p:txBody>
      </p:sp>
      <p:sp>
        <p:nvSpPr>
          <p:cNvPr id="9" name="TextBox 8"/>
          <p:cNvSpPr txBox="1"/>
          <p:nvPr/>
        </p:nvSpPr>
        <p:spPr>
          <a:xfrm rot="20324264">
            <a:off x="1338259" y="2905141"/>
            <a:ext cx="3675888" cy="1283910"/>
          </a:xfrm>
          <a:prstGeom prst="leftArrow">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3600" dirty="0" smtClean="0">
                <a:latin typeface="Arial Black" panose="020B0A04020102020204" pitchFamily="34" charset="0"/>
              </a:rPr>
              <a:t>India BAA3</a:t>
            </a:r>
            <a:endParaRPr lang="en-US" sz="3600" dirty="0">
              <a:latin typeface="Arial Black" panose="020B0A04020102020204" pitchFamily="34" charset="0"/>
            </a:endParaRPr>
          </a:p>
        </p:txBody>
      </p:sp>
    </p:spTree>
    <p:extLst>
      <p:ext uri="{BB962C8B-B14F-4D97-AF65-F5344CB8AC3E}">
        <p14:creationId xmlns:p14="http://schemas.microsoft.com/office/powerpoint/2010/main" val="83903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11960" y="2140032"/>
            <a:ext cx="3028950" cy="3295650"/>
          </a:xfrm>
        </p:spPr>
      </p:pic>
      <p:sp>
        <p:nvSpPr>
          <p:cNvPr id="2" name="Content Placeholder 1"/>
          <p:cNvSpPr>
            <a:spLocks noGrp="1"/>
          </p:cNvSpPr>
          <p:nvPr>
            <p:ph idx="1"/>
          </p:nvPr>
        </p:nvSpPr>
        <p:spPr/>
        <p:txBody>
          <a:bodyPr/>
          <a:lstStyle/>
          <a:p>
            <a:r>
              <a:rPr lang="en-US" dirty="0"/>
              <a:t>Fiscal deficit</a:t>
            </a:r>
          </a:p>
          <a:p>
            <a:r>
              <a:rPr lang="en-US" dirty="0" smtClean="0"/>
              <a:t>Inflation</a:t>
            </a:r>
            <a:endParaRPr lang="en-US" dirty="0"/>
          </a:p>
          <a:p>
            <a:r>
              <a:rPr lang="en-US" dirty="0" smtClean="0"/>
              <a:t>Infrastructure</a:t>
            </a:r>
            <a:endParaRPr lang="en-US" dirty="0"/>
          </a:p>
          <a:p>
            <a:r>
              <a:rPr lang="en-US" dirty="0"/>
              <a:t>Foreign investment</a:t>
            </a:r>
          </a:p>
          <a:p>
            <a:r>
              <a:rPr lang="en-US" dirty="0"/>
              <a:t>GDP growth</a:t>
            </a:r>
          </a:p>
          <a:p>
            <a:r>
              <a:rPr lang="en-US" dirty="0"/>
              <a:t>Rating </a:t>
            </a:r>
            <a:r>
              <a:rPr lang="en-US" dirty="0" smtClean="0"/>
              <a:t>Improve expected in 2015</a:t>
            </a:r>
            <a:endParaRPr lang="en-US" dirty="0"/>
          </a:p>
          <a:p>
            <a:endParaRPr lang="en-US" dirty="0"/>
          </a:p>
        </p:txBody>
      </p:sp>
      <p:sp>
        <p:nvSpPr>
          <p:cNvPr id="3" name="Title 2"/>
          <p:cNvSpPr>
            <a:spLocks noGrp="1"/>
          </p:cNvSpPr>
          <p:nvPr>
            <p:ph type="title"/>
          </p:nvPr>
        </p:nvSpPr>
        <p:spPr/>
        <p:txBody>
          <a:bodyPr>
            <a:normAutofit/>
          </a:bodyPr>
          <a:lstStyle/>
          <a:p>
            <a:r>
              <a:rPr lang="en-US" dirty="0" smtClean="0"/>
              <a:t>Factors affecting credit rating</a:t>
            </a:r>
            <a:endParaRPr lang="en-US" dirty="0"/>
          </a:p>
        </p:txBody>
      </p:sp>
      <p:sp>
        <p:nvSpPr>
          <p:cNvPr id="4" name="Text Placeholder 3"/>
          <p:cNvSpPr>
            <a:spLocks noGrp="1"/>
          </p:cNvSpPr>
          <p:nvPr>
            <p:ph type="body" sz="quarter" idx="13"/>
          </p:nvPr>
        </p:nvSpPr>
        <p:spPr/>
        <p:txBody>
          <a:bodyPr/>
          <a:lstStyle/>
          <a:p>
            <a:r>
              <a:rPr lang="en-US" dirty="0" smtClean="0"/>
              <a:t>India</a:t>
            </a:r>
            <a:endParaRPr lang="en-US" dirty="0"/>
          </a:p>
        </p:txBody>
      </p:sp>
    </p:spTree>
    <p:extLst>
      <p:ext uri="{BB962C8B-B14F-4D97-AF65-F5344CB8AC3E}">
        <p14:creationId xmlns:p14="http://schemas.microsoft.com/office/powerpoint/2010/main" val="3789456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946938271"/>
              </p:ext>
            </p:extLst>
          </p:nvPr>
        </p:nvGraphicFramePr>
        <p:xfrm>
          <a:off x="0" y="1939014"/>
          <a:ext cx="11907000" cy="2470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169208" y="614820"/>
            <a:ext cx="3166844" cy="1055608"/>
          </a:xfrm>
          <a:prstGeom prst="wedgeRoundRectCallout">
            <a:avLst>
              <a:gd name="adj1" fmla="val 20528"/>
              <a:gd name="adj2" fmla="val 138012"/>
              <a:gd name="adj3" fmla="val 16667"/>
            </a:avLst>
          </a:prstGeom>
          <a:solidFill>
            <a:schemeClr val="accent4">
              <a:lumMod val="40000"/>
              <a:lumOff val="60000"/>
            </a:schemeClr>
          </a:solidFill>
          <a:ln>
            <a:solidFill>
              <a:schemeClr val="accent2"/>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r>
              <a:rPr lang="en-US" sz="2800" dirty="0" smtClean="0">
                <a:ln w="0"/>
                <a:solidFill>
                  <a:schemeClr val="tx1"/>
                </a:solidFill>
                <a:effectLst>
                  <a:outerShdw blurRad="38100" dist="19050" dir="2700000" algn="tl" rotWithShape="0">
                    <a:schemeClr val="dk1">
                      <a:alpha val="40000"/>
                    </a:schemeClr>
                  </a:outerShdw>
                </a:effectLst>
                <a:latin typeface="Franklin Gothic Medium Cond" panose="020B0606030402020204" pitchFamily="34" charset="0"/>
                <a:ea typeface="Kozuka Gothic Pro B" panose="020B0800000000000000" pitchFamily="34" charset="-128"/>
              </a:rPr>
              <a:t>Long term loan from RBI</a:t>
            </a:r>
          </a:p>
        </p:txBody>
      </p:sp>
      <p:sp>
        <p:nvSpPr>
          <p:cNvPr id="4" name="TextBox 3"/>
          <p:cNvSpPr txBox="1"/>
          <p:nvPr/>
        </p:nvSpPr>
        <p:spPr>
          <a:xfrm>
            <a:off x="324656" y="3895487"/>
            <a:ext cx="4017235" cy="2009061"/>
          </a:xfrm>
          <a:prstGeom prst="wedgeRoundRectCallout">
            <a:avLst>
              <a:gd name="adj1" fmla="val 45806"/>
              <a:gd name="adj2" fmla="val -63186"/>
              <a:gd name="adj3" fmla="val 16667"/>
            </a:avLst>
          </a:prstGeom>
          <a:solidFill>
            <a:srgbClr val="7030A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r>
              <a:rPr lang="en-US" sz="2800" dirty="0" smtClean="0">
                <a:latin typeface="Franklin Gothic Medium Cond" panose="020B0606030402020204" pitchFamily="34" charset="0"/>
                <a:ea typeface="Kozuka Gothic Pro B" panose="020B0800000000000000" pitchFamily="34" charset="-128"/>
              </a:rPr>
              <a:t>Only for Sch. Commercial banks can borrow from RBI @this  Interest rate. Can even use SLR securities</a:t>
            </a:r>
          </a:p>
        </p:txBody>
      </p:sp>
      <p:sp>
        <p:nvSpPr>
          <p:cNvPr id="5" name="TextBox 4"/>
          <p:cNvSpPr txBox="1"/>
          <p:nvPr/>
        </p:nvSpPr>
        <p:spPr>
          <a:xfrm>
            <a:off x="4341891" y="4326816"/>
            <a:ext cx="2947387" cy="1328023"/>
          </a:xfrm>
          <a:prstGeom prst="wedgeRoundRectCallout">
            <a:avLst>
              <a:gd name="adj1" fmla="val 33584"/>
              <a:gd name="adj2" fmla="val -105193"/>
              <a:gd name="adj3" fmla="val 16667"/>
            </a:avLst>
          </a:prstGeom>
          <a:solidFill>
            <a:schemeClr val="accent6">
              <a:lumMod val="50000"/>
            </a:schemeClr>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r>
              <a:rPr lang="en-US" sz="2400" dirty="0" smtClean="0">
                <a:solidFill>
                  <a:schemeClr val="bg1"/>
                </a:solidFill>
                <a:latin typeface="Franklin Gothic Medium Cond" panose="020B0606030402020204" pitchFamily="34" charset="0"/>
                <a:ea typeface="Kozuka Gothic Pro B" panose="020B0800000000000000" pitchFamily="34" charset="-128"/>
              </a:rPr>
              <a:t>What RBI pays to its clients for short term loans</a:t>
            </a:r>
          </a:p>
        </p:txBody>
      </p:sp>
      <p:sp>
        <p:nvSpPr>
          <p:cNvPr id="6" name="TextBox 5"/>
          <p:cNvSpPr txBox="1"/>
          <p:nvPr/>
        </p:nvSpPr>
        <p:spPr>
          <a:xfrm>
            <a:off x="3749040" y="232185"/>
            <a:ext cx="5084064" cy="1328023"/>
          </a:xfrm>
          <a:prstGeom prst="wedgeRoundRectCallout">
            <a:avLst>
              <a:gd name="adj1" fmla="val -16452"/>
              <a:gd name="adj2" fmla="val 90398"/>
              <a:gd name="adj3" fmla="val 16667"/>
            </a:avLst>
          </a:prstGeom>
          <a:solidFill>
            <a:srgbClr val="0070C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r>
              <a:rPr lang="en-US" sz="2400" dirty="0" smtClean="0">
                <a:latin typeface="Franklin Gothic Medium Cond" panose="020B0606030402020204" pitchFamily="34" charset="0"/>
                <a:ea typeface="Kozuka Gothic Pro B" panose="020B0800000000000000" pitchFamily="34" charset="-128"/>
              </a:rPr>
              <a:t>All clients can borrow short term loans from RBI @this interest rate. can’t use SLR securities though!</a:t>
            </a:r>
          </a:p>
        </p:txBody>
      </p:sp>
      <p:sp>
        <p:nvSpPr>
          <p:cNvPr id="7" name="TextBox 6"/>
          <p:cNvSpPr txBox="1"/>
          <p:nvPr/>
        </p:nvSpPr>
        <p:spPr>
          <a:xfrm>
            <a:off x="7138445" y="4852803"/>
            <a:ext cx="4739611" cy="1328023"/>
          </a:xfrm>
          <a:prstGeom prst="wedgeRoundRectCallout">
            <a:avLst>
              <a:gd name="adj1" fmla="val -22739"/>
              <a:gd name="adj2" fmla="val -142704"/>
              <a:gd name="adj3" fmla="val 16667"/>
            </a:avLst>
          </a:prstGeom>
          <a:solidFill>
            <a:srgbClr val="00206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r>
              <a:rPr lang="en-US" sz="2400" dirty="0" smtClean="0">
                <a:latin typeface="Franklin Gothic Medium Cond" panose="020B0606030402020204" pitchFamily="34" charset="0"/>
                <a:ea typeface="Kozuka Gothic Pro B" panose="020B0800000000000000" pitchFamily="34" charset="-128"/>
              </a:rPr>
              <a:t>Banks have to keep this much in cash, gold, G-sec &amp; other RBI approved securities</a:t>
            </a:r>
          </a:p>
        </p:txBody>
      </p:sp>
      <p:sp>
        <p:nvSpPr>
          <p:cNvPr id="8" name="TextBox 7"/>
          <p:cNvSpPr txBox="1"/>
          <p:nvPr/>
        </p:nvSpPr>
        <p:spPr>
          <a:xfrm>
            <a:off x="8612138" y="306079"/>
            <a:ext cx="3418345" cy="1532334"/>
          </a:xfrm>
          <a:prstGeom prst="wedgeRoundRectCallout">
            <a:avLst>
              <a:gd name="adj1" fmla="val -13361"/>
              <a:gd name="adj2" fmla="val 90330"/>
              <a:gd name="adj3" fmla="val 16667"/>
            </a:avLst>
          </a:prstGeom>
          <a:solidFill>
            <a:srgbClr val="C0000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r>
              <a:rPr lang="en-US" sz="2800" dirty="0" smtClean="0">
                <a:latin typeface="Franklin Gothic Medium Cond" panose="020B0606030402020204" pitchFamily="34" charset="0"/>
                <a:ea typeface="Kozuka Gothic Pro B" panose="020B0800000000000000" pitchFamily="34" charset="-128"/>
              </a:rPr>
              <a:t>Have to set aside this much cash in reserve </a:t>
            </a:r>
          </a:p>
          <a:p>
            <a:pPr marL="0" lvl="1"/>
            <a:r>
              <a:rPr lang="en-US" sz="2800" dirty="0" smtClean="0">
                <a:latin typeface="Franklin Gothic Medium Cond" panose="020B0606030402020204" pitchFamily="34" charset="0"/>
                <a:ea typeface="Kozuka Gothic Pro B" panose="020B0800000000000000" pitchFamily="34" charset="-128"/>
              </a:rPr>
              <a:t>=no income</a:t>
            </a: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74813" y="6456874"/>
            <a:ext cx="1036842" cy="261285"/>
          </a:xfrm>
          <a:prstGeom prst="rect">
            <a:avLst/>
          </a:prstGeom>
        </p:spPr>
      </p:pic>
      <p:sp>
        <p:nvSpPr>
          <p:cNvPr id="13" name="TextBox 12"/>
          <p:cNvSpPr txBox="1"/>
          <p:nvPr/>
        </p:nvSpPr>
        <p:spPr>
          <a:xfrm rot="5400000">
            <a:off x="9919350" y="2766360"/>
            <a:ext cx="1699745" cy="895826"/>
          </a:xfrm>
          <a:prstGeom prst="downArrowCallout">
            <a:avLst/>
          </a:prstGeom>
          <a:solidFill>
            <a:srgbClr val="7030A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NDTL</a:t>
            </a:r>
            <a:endParaRPr lang="en-US" sz="3200" dirty="0">
              <a:latin typeface="Arial Black" panose="020B0A04020102020204" pitchFamily="34" charset="0"/>
            </a:endParaRPr>
          </a:p>
        </p:txBody>
      </p:sp>
    </p:spTree>
    <p:extLst>
      <p:ext uri="{BB962C8B-B14F-4D97-AF65-F5344CB8AC3E}">
        <p14:creationId xmlns:p14="http://schemas.microsoft.com/office/powerpoint/2010/main" val="318745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a:stretch>
            <a:fillRect/>
          </a:stretch>
        </p:blipFill>
        <p:spPr>
          <a:xfrm>
            <a:off x="8107277" y="4353956"/>
            <a:ext cx="4084723" cy="2504044"/>
          </a:xfrm>
          <a:prstGeom prst="rect">
            <a:avLst/>
          </a:prstGeom>
        </p:spPr>
      </p:pic>
      <p:sp>
        <p:nvSpPr>
          <p:cNvPr id="10" name="Content Placeholder 9"/>
          <p:cNvSpPr>
            <a:spLocks noGrp="1"/>
          </p:cNvSpPr>
          <p:nvPr>
            <p:ph idx="1"/>
          </p:nvPr>
        </p:nvSpPr>
        <p:spPr/>
        <p:txBody>
          <a:bodyPr>
            <a:normAutofit fontScale="92500" lnSpcReduction="10000"/>
          </a:bodyPr>
          <a:lstStyle/>
          <a:p>
            <a:r>
              <a:rPr lang="en-US" dirty="0" smtClean="0"/>
              <a:t>Rs.100, @8%, 5 years</a:t>
            </a:r>
          </a:p>
          <a:p>
            <a:r>
              <a:rPr lang="en-US" dirty="0" smtClean="0"/>
              <a:t>I keep it for a year (Rs.8 earned)</a:t>
            </a:r>
          </a:p>
          <a:p>
            <a:r>
              <a:rPr lang="en-US" dirty="0" smtClean="0"/>
              <a:t>My yield: </a:t>
            </a:r>
            <a:r>
              <a:rPr lang="en-US" dirty="0" smtClean="0">
                <a:solidFill>
                  <a:srgbClr val="92D050"/>
                </a:solidFill>
              </a:rPr>
              <a:t>8/100</a:t>
            </a:r>
            <a:r>
              <a:rPr lang="en-US" dirty="0" smtClean="0"/>
              <a:t>= </a:t>
            </a:r>
            <a:r>
              <a:rPr lang="en-US" sz="5400" dirty="0" smtClean="0">
                <a:solidFill>
                  <a:srgbClr val="FFFF00"/>
                </a:solidFill>
              </a:rPr>
              <a:t>8%</a:t>
            </a:r>
            <a:endParaRPr lang="en-US" dirty="0" smtClean="0">
              <a:solidFill>
                <a:srgbClr val="FFFF00"/>
              </a:solidFill>
            </a:endParaRPr>
          </a:p>
          <a:p>
            <a:r>
              <a:rPr lang="en-US" dirty="0" smtClean="0"/>
              <a:t>Then I sell it @Rs.90</a:t>
            </a:r>
          </a:p>
          <a:p>
            <a:r>
              <a:rPr lang="en-US" dirty="0" smtClean="0"/>
              <a:t>2</a:t>
            </a:r>
            <a:r>
              <a:rPr lang="en-US" baseline="30000" dirty="0" smtClean="0"/>
              <a:t>nd</a:t>
            </a:r>
            <a:r>
              <a:rPr lang="en-US" dirty="0" smtClean="0"/>
              <a:t>  </a:t>
            </a:r>
            <a:r>
              <a:rPr lang="en-US" dirty="0"/>
              <a:t>buyer Current Yield</a:t>
            </a:r>
            <a:r>
              <a:rPr lang="en-US" dirty="0" smtClean="0"/>
              <a:t>: (</a:t>
            </a:r>
            <a:r>
              <a:rPr lang="en-US" dirty="0" smtClean="0">
                <a:solidFill>
                  <a:srgbClr val="92D050"/>
                </a:solidFill>
              </a:rPr>
              <a:t>8/90</a:t>
            </a:r>
            <a:r>
              <a:rPr lang="en-US" dirty="0" smtClean="0"/>
              <a:t>)= </a:t>
            </a:r>
            <a:r>
              <a:rPr lang="en-US" sz="5400" dirty="0" smtClean="0">
                <a:solidFill>
                  <a:srgbClr val="FFFF00"/>
                </a:solidFill>
              </a:rPr>
              <a:t>8.89%</a:t>
            </a:r>
          </a:p>
          <a:p>
            <a:r>
              <a:rPr lang="en-US" sz="5400" dirty="0" smtClean="0"/>
              <a:t>3</a:t>
            </a:r>
            <a:r>
              <a:rPr lang="en-US" sz="5400" baseline="30000" dirty="0" smtClean="0"/>
              <a:t>rd</a:t>
            </a:r>
            <a:r>
              <a:rPr lang="en-US" sz="5400" dirty="0" smtClean="0"/>
              <a:t> buyer </a:t>
            </a:r>
            <a:r>
              <a:rPr lang="en-US" sz="5400" dirty="0"/>
              <a:t>Current Yield: (</a:t>
            </a:r>
            <a:r>
              <a:rPr lang="en-US" sz="5400" dirty="0" smtClean="0">
                <a:solidFill>
                  <a:srgbClr val="92D050"/>
                </a:solidFill>
              </a:rPr>
              <a:t>8/80</a:t>
            </a:r>
            <a:r>
              <a:rPr lang="en-US" sz="5400" dirty="0"/>
              <a:t>)= </a:t>
            </a:r>
            <a:r>
              <a:rPr lang="en-US" sz="5400" dirty="0" smtClean="0">
                <a:solidFill>
                  <a:srgbClr val="FFFF00"/>
                </a:solidFill>
              </a:rPr>
              <a:t>10%</a:t>
            </a:r>
            <a:endParaRPr lang="en-US" sz="7200" dirty="0">
              <a:solidFill>
                <a:srgbClr val="FFFF00"/>
              </a:solidFill>
            </a:endParaRPr>
          </a:p>
          <a:p>
            <a:r>
              <a:rPr lang="en-US" dirty="0" smtClean="0"/>
              <a:t>Yield to maturity (YTM)</a:t>
            </a:r>
            <a:endParaRPr lang="en-US" dirty="0"/>
          </a:p>
        </p:txBody>
      </p:sp>
      <p:sp>
        <p:nvSpPr>
          <p:cNvPr id="7" name="Title 6"/>
          <p:cNvSpPr>
            <a:spLocks noGrp="1"/>
          </p:cNvSpPr>
          <p:nvPr>
            <p:ph type="title"/>
          </p:nvPr>
        </p:nvSpPr>
        <p:spPr/>
        <p:txBody>
          <a:bodyPr>
            <a:normAutofit/>
          </a:bodyPr>
          <a:lstStyle/>
          <a:p>
            <a:r>
              <a:rPr lang="en-US" dirty="0" smtClean="0"/>
              <a:t>Bond Yield to maturity?</a:t>
            </a:r>
            <a:endParaRPr lang="en-US" dirty="0"/>
          </a:p>
        </p:txBody>
      </p:sp>
      <p:sp>
        <p:nvSpPr>
          <p:cNvPr id="2" name="Text Placeholder 1"/>
          <p:cNvSpPr>
            <a:spLocks noGrp="1"/>
          </p:cNvSpPr>
          <p:nvPr>
            <p:ph type="body" sz="quarter" idx="13"/>
          </p:nvPr>
        </p:nvSpPr>
        <p:spPr/>
        <p:txBody>
          <a:bodyPr/>
          <a:lstStyle/>
          <a:p>
            <a:r>
              <a:rPr lang="en-US" dirty="0" smtClean="0"/>
              <a:t>securities</a:t>
            </a:r>
            <a:endParaRPr lang="en-US" dirty="0"/>
          </a:p>
        </p:txBody>
      </p:sp>
    </p:spTree>
    <p:extLst>
      <p:ext uri="{BB962C8B-B14F-4D97-AF65-F5344CB8AC3E}">
        <p14:creationId xmlns:p14="http://schemas.microsoft.com/office/powerpoint/2010/main" val="354828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lnSpcReduction="10000"/>
          </a:bodyPr>
          <a:lstStyle/>
          <a:p>
            <a:r>
              <a:rPr lang="en-US" dirty="0"/>
              <a:t>Assured </a:t>
            </a:r>
            <a:r>
              <a:rPr lang="en-US" dirty="0" smtClean="0"/>
              <a:t>but Low return: </a:t>
            </a:r>
            <a:r>
              <a:rPr lang="en-US" dirty="0"/>
              <a:t>US Treasury bond ~2%</a:t>
            </a:r>
          </a:p>
          <a:p>
            <a:r>
              <a:rPr lang="en-US" dirty="0"/>
              <a:t>Bogus Government =&gt; panic </a:t>
            </a:r>
            <a:r>
              <a:rPr lang="en-US" dirty="0" smtClean="0"/>
              <a:t>sales by investors=&gt;Bond yield </a:t>
            </a:r>
            <a:r>
              <a:rPr lang="en-US" dirty="0"/>
              <a:t>goes high </a:t>
            </a:r>
            <a:endParaRPr lang="en-US" dirty="0" smtClean="0"/>
          </a:p>
          <a:p>
            <a:r>
              <a:rPr lang="en-US" dirty="0" smtClean="0"/>
              <a:t>2/100=&gt; 2%</a:t>
            </a:r>
          </a:p>
          <a:p>
            <a:r>
              <a:rPr lang="en-US" dirty="0" smtClean="0"/>
              <a:t>(2/50)=&gt;4% (higher yield)</a:t>
            </a:r>
          </a:p>
          <a:p>
            <a:r>
              <a:rPr lang="en-US" dirty="0" smtClean="0"/>
              <a:t>Credit rating down: next time have to offer higher interest rate </a:t>
            </a:r>
            <a:r>
              <a:rPr lang="en-US" dirty="0" smtClean="0">
                <a:solidFill>
                  <a:srgbClr val="FFC000"/>
                </a:solidFill>
              </a:rPr>
              <a:t>– Junk bond</a:t>
            </a:r>
          </a:p>
          <a:p>
            <a:endParaRPr lang="en-US" dirty="0"/>
          </a:p>
          <a:p>
            <a:endParaRPr lang="en-US" dirty="0"/>
          </a:p>
          <a:p>
            <a:endParaRPr lang="en-US" dirty="0"/>
          </a:p>
        </p:txBody>
      </p:sp>
      <p:sp>
        <p:nvSpPr>
          <p:cNvPr id="6" name="Title 5"/>
          <p:cNvSpPr>
            <a:spLocks noGrp="1"/>
          </p:cNvSpPr>
          <p:nvPr>
            <p:ph type="title"/>
          </p:nvPr>
        </p:nvSpPr>
        <p:spPr/>
        <p:txBody>
          <a:bodyPr/>
          <a:lstStyle/>
          <a:p>
            <a:r>
              <a:rPr lang="en-US" dirty="0" smtClean="0"/>
              <a:t>Bond Yield?</a:t>
            </a:r>
            <a:endParaRPr lang="en-US" dirty="0"/>
          </a:p>
        </p:txBody>
      </p:sp>
      <p:sp>
        <p:nvSpPr>
          <p:cNvPr id="8" name="Text Placeholder 7"/>
          <p:cNvSpPr>
            <a:spLocks noGrp="1"/>
          </p:cNvSpPr>
          <p:nvPr>
            <p:ph type="body" sz="quarter" idx="13"/>
          </p:nvPr>
        </p:nvSpPr>
        <p:spPr/>
        <p:txBody>
          <a:bodyPr/>
          <a:lstStyle/>
          <a:p>
            <a:r>
              <a:rPr lang="en-US" dirty="0" smtClean="0"/>
              <a:t>Gilt Edged</a:t>
            </a:r>
            <a:endParaRPr lang="en-US" dirty="0"/>
          </a:p>
        </p:txBody>
      </p:sp>
      <p:pic>
        <p:nvPicPr>
          <p:cNvPr id="10" name="Content Placeholder 9"/>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9410238" y="2645093"/>
            <a:ext cx="2007524" cy="2606040"/>
          </a:xfrm>
          <a:prstGeom prst="rect">
            <a:avLst/>
          </a:prstGeom>
        </p:spPr>
      </p:pic>
    </p:spTree>
    <p:extLst>
      <p:ext uri="{BB962C8B-B14F-4D97-AF65-F5344CB8AC3E}">
        <p14:creationId xmlns:p14="http://schemas.microsoft.com/office/powerpoint/2010/main" val="21107774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Yield vs Bond Price (inverse relation)</a:t>
            </a:r>
          </a:p>
          <a:p>
            <a:r>
              <a:rPr lang="en-US" dirty="0" smtClean="0"/>
              <a:t>Interest vs Bond Price (Inverse relation)</a:t>
            </a:r>
            <a:endParaRPr lang="en-US" dirty="0"/>
          </a:p>
        </p:txBody>
      </p:sp>
      <p:sp>
        <p:nvSpPr>
          <p:cNvPr id="3" name="Title 2"/>
          <p:cNvSpPr>
            <a:spLocks noGrp="1"/>
          </p:cNvSpPr>
          <p:nvPr>
            <p:ph type="title"/>
          </p:nvPr>
        </p:nvSpPr>
        <p:spPr>
          <a:xfrm>
            <a:off x="774192" y="203581"/>
            <a:ext cx="10515600" cy="701675"/>
          </a:xfrm>
        </p:spPr>
        <p:txBody>
          <a:bodyPr>
            <a:normAutofit fontScale="90000"/>
          </a:bodyPr>
          <a:lstStyle/>
          <a:p>
            <a:r>
              <a:rPr lang="en-US" dirty="0" smtClean="0">
                <a:solidFill>
                  <a:srgbClr val="FFC000"/>
                </a:solidFill>
              </a:rPr>
              <a:t>REMEMBER for MCQs</a:t>
            </a:r>
            <a:endParaRPr lang="en-US" dirty="0">
              <a:solidFill>
                <a:srgbClr val="FFC000"/>
              </a:solidFill>
            </a:endParaRPr>
          </a:p>
        </p:txBody>
      </p:sp>
    </p:spTree>
    <p:extLst>
      <p:ext uri="{BB962C8B-B14F-4D97-AF65-F5344CB8AC3E}">
        <p14:creationId xmlns:p14="http://schemas.microsoft.com/office/powerpoint/2010/main" val="21423559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Bond (</a:t>
            </a:r>
            <a:r>
              <a:rPr lang="en-US" dirty="0" smtClean="0">
                <a:solidFill>
                  <a:srgbClr val="FFFF00"/>
                </a:solidFill>
              </a:rPr>
              <a:t>Britain</a:t>
            </a:r>
            <a:r>
              <a:rPr lang="en-US" dirty="0" smtClean="0"/>
              <a:t>) = Debenture (</a:t>
            </a:r>
            <a:r>
              <a:rPr lang="en-US" dirty="0" smtClean="0">
                <a:solidFill>
                  <a:srgbClr val="FFFF00"/>
                </a:solidFill>
              </a:rPr>
              <a:t>America</a:t>
            </a:r>
            <a:r>
              <a:rPr lang="en-US" dirty="0" smtClean="0"/>
              <a:t>)</a:t>
            </a:r>
          </a:p>
          <a:p>
            <a:r>
              <a:rPr lang="en-US" dirty="0" smtClean="0"/>
              <a:t>Bond (Govt./PSU) = Debenture (Private)</a:t>
            </a:r>
          </a:p>
          <a:p>
            <a:r>
              <a:rPr lang="en-US" dirty="0" smtClean="0"/>
              <a:t>According to Stamp duty computation</a:t>
            </a:r>
          </a:p>
        </p:txBody>
      </p:sp>
      <p:sp>
        <p:nvSpPr>
          <p:cNvPr id="5" name="Title 4"/>
          <p:cNvSpPr>
            <a:spLocks noGrp="1"/>
          </p:cNvSpPr>
          <p:nvPr>
            <p:ph type="title"/>
          </p:nvPr>
        </p:nvSpPr>
        <p:spPr/>
        <p:txBody>
          <a:bodyPr>
            <a:normAutofit fontScale="90000"/>
          </a:bodyPr>
          <a:lstStyle/>
          <a:p>
            <a:r>
              <a:rPr lang="en-US" dirty="0" smtClean="0"/>
              <a:t>Bond Vs Debenture</a:t>
            </a:r>
            <a:endParaRPr lang="en-US" dirty="0"/>
          </a:p>
        </p:txBody>
      </p:sp>
    </p:spTree>
    <p:extLst>
      <p:ext uri="{BB962C8B-B14F-4D97-AF65-F5344CB8AC3E}">
        <p14:creationId xmlns:p14="http://schemas.microsoft.com/office/powerpoint/2010/main" val="7977842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Debt instruments Types</a:t>
            </a:r>
            <a:endParaRPr lang="en-US" dirty="0"/>
          </a:p>
        </p:txBody>
      </p:sp>
      <p:sp>
        <p:nvSpPr>
          <p:cNvPr id="5" name="Text Placeholder 4"/>
          <p:cNvSpPr>
            <a:spLocks noGrp="1"/>
          </p:cNvSpPr>
          <p:nvPr>
            <p:ph type="body" idx="1"/>
          </p:nvPr>
        </p:nvSpPr>
        <p:spPr/>
        <p:txBody>
          <a:bodyPr>
            <a:normAutofit fontScale="92500" lnSpcReduction="10000"/>
          </a:bodyPr>
          <a:lstStyle/>
          <a:p>
            <a:r>
              <a:rPr lang="en-US" strike="sngStrike" dirty="0" smtClean="0"/>
              <a:t>Gilt edged securities vs Junk bonds</a:t>
            </a:r>
          </a:p>
          <a:p>
            <a:r>
              <a:rPr lang="en-US" strike="sngStrike" dirty="0" smtClean="0"/>
              <a:t>Bond vs Debenture</a:t>
            </a:r>
          </a:p>
          <a:p>
            <a:r>
              <a:rPr lang="en-US" dirty="0" smtClean="0"/>
              <a:t>Municipal Bonds</a:t>
            </a:r>
          </a:p>
          <a:p>
            <a:r>
              <a:rPr lang="en-US" dirty="0" smtClean="0"/>
              <a:t>OFCD</a:t>
            </a:r>
          </a:p>
          <a:p>
            <a:r>
              <a:rPr lang="en-US" dirty="0" smtClean="0"/>
              <a:t>Other types</a:t>
            </a:r>
            <a:endParaRPr lang="en-US" dirty="0"/>
          </a:p>
        </p:txBody>
      </p:sp>
    </p:spTree>
    <p:extLst>
      <p:ext uri="{BB962C8B-B14F-4D97-AF65-F5344CB8AC3E}">
        <p14:creationId xmlns:p14="http://schemas.microsoft.com/office/powerpoint/2010/main" val="18005488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8882063" y="2041738"/>
            <a:ext cx="3089275" cy="2643825"/>
          </a:xfrm>
        </p:spPr>
      </p:pic>
      <p:sp>
        <p:nvSpPr>
          <p:cNvPr id="5" name="Content Placeholder 4"/>
          <p:cNvSpPr>
            <a:spLocks noGrp="1"/>
          </p:cNvSpPr>
          <p:nvPr>
            <p:ph idx="1"/>
          </p:nvPr>
        </p:nvSpPr>
        <p:spPr/>
        <p:txBody>
          <a:bodyPr>
            <a:normAutofit lnSpcReduction="10000"/>
          </a:bodyPr>
          <a:lstStyle/>
          <a:p>
            <a:r>
              <a:rPr lang="en-US" dirty="0" smtClean="0">
                <a:solidFill>
                  <a:srgbClr val="FFC000"/>
                </a:solidFill>
              </a:rPr>
              <a:t>1997</a:t>
            </a:r>
            <a:r>
              <a:rPr lang="en-US" dirty="0" smtClean="0"/>
              <a:t>: Bangalore Muni. First to launch with state guarantee (Rs.125 cr)</a:t>
            </a:r>
          </a:p>
          <a:p>
            <a:r>
              <a:rPr lang="en-US" dirty="0" smtClean="0">
                <a:solidFill>
                  <a:srgbClr val="FFC000"/>
                </a:solidFill>
              </a:rPr>
              <a:t>1998</a:t>
            </a:r>
            <a:r>
              <a:rPr lang="en-US" dirty="0" smtClean="0"/>
              <a:t>: </a:t>
            </a:r>
            <a:r>
              <a:rPr lang="en-US" dirty="0" err="1" smtClean="0"/>
              <a:t>A’bad</a:t>
            </a:r>
            <a:r>
              <a:rPr lang="en-US" dirty="0" smtClean="0"/>
              <a:t> </a:t>
            </a:r>
            <a:r>
              <a:rPr lang="en-US" dirty="0"/>
              <a:t>muni. First to </a:t>
            </a:r>
            <a:r>
              <a:rPr lang="en-US" dirty="0" smtClean="0"/>
              <a:t>launch without state guarantee (Rs.100 crore)</a:t>
            </a:r>
            <a:endParaRPr lang="en-US" dirty="0"/>
          </a:p>
          <a:p>
            <a:r>
              <a:rPr lang="en-US" dirty="0" smtClean="0"/>
              <a:t>Permitted to raise </a:t>
            </a:r>
            <a:r>
              <a:rPr lang="en-US" dirty="0" err="1" smtClean="0"/>
              <a:t>Upto</a:t>
            </a:r>
            <a:r>
              <a:rPr lang="en-US" dirty="0" smtClean="0"/>
              <a:t> </a:t>
            </a:r>
            <a:r>
              <a:rPr lang="en-US" dirty="0"/>
              <a:t>Rs.10k </a:t>
            </a:r>
            <a:r>
              <a:rPr lang="en-US" dirty="0" smtClean="0"/>
              <a:t>Crore, but hardly 1400Cr. Actually raised.</a:t>
            </a:r>
          </a:p>
          <a:p>
            <a:r>
              <a:rPr lang="en-US" dirty="0" smtClean="0"/>
              <a:t>Need more funds for smart cities</a:t>
            </a:r>
            <a:endParaRPr lang="en-US" dirty="0"/>
          </a:p>
          <a:p>
            <a:endParaRPr lang="en-US" dirty="0" smtClean="0"/>
          </a:p>
        </p:txBody>
      </p:sp>
      <p:sp>
        <p:nvSpPr>
          <p:cNvPr id="4" name="Title 3"/>
          <p:cNvSpPr>
            <a:spLocks noGrp="1"/>
          </p:cNvSpPr>
          <p:nvPr>
            <p:ph type="title"/>
          </p:nvPr>
        </p:nvSpPr>
        <p:spPr/>
        <p:txBody>
          <a:bodyPr/>
          <a:lstStyle/>
          <a:p>
            <a:r>
              <a:rPr lang="en-US" dirty="0" smtClean="0"/>
              <a:t>Municipal</a:t>
            </a:r>
            <a:r>
              <a:rPr lang="en-US" dirty="0"/>
              <a:t/>
            </a:r>
            <a:br>
              <a:rPr lang="en-US" dirty="0"/>
            </a:br>
            <a:r>
              <a:rPr lang="en-US" dirty="0" smtClean="0"/>
              <a:t>bonds</a:t>
            </a:r>
            <a:endParaRPr lang="en-US" dirty="0"/>
          </a:p>
        </p:txBody>
      </p:sp>
      <p:sp>
        <p:nvSpPr>
          <p:cNvPr id="6" name="Text Placeholder 5"/>
          <p:cNvSpPr>
            <a:spLocks noGrp="1"/>
          </p:cNvSpPr>
          <p:nvPr>
            <p:ph type="body" sz="quarter" idx="13"/>
          </p:nvPr>
        </p:nvSpPr>
        <p:spPr/>
        <p:txBody>
          <a:bodyPr/>
          <a:lstStyle/>
          <a:p>
            <a:r>
              <a:rPr lang="en-US" dirty="0" smtClean="0"/>
              <a:t>Debt</a:t>
            </a:r>
            <a:endParaRPr lang="en-US" dirty="0"/>
          </a:p>
        </p:txBody>
      </p:sp>
    </p:spTree>
    <p:extLst>
      <p:ext uri="{BB962C8B-B14F-4D97-AF65-F5344CB8AC3E}">
        <p14:creationId xmlns:p14="http://schemas.microsoft.com/office/powerpoint/2010/main" val="26687860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1930282"/>
            <a:ext cx="3089275" cy="3055273"/>
          </a:xfrm>
        </p:spPr>
      </p:pic>
      <p:sp>
        <p:nvSpPr>
          <p:cNvPr id="5" name="Content Placeholder 4"/>
          <p:cNvSpPr>
            <a:spLocks noGrp="1"/>
          </p:cNvSpPr>
          <p:nvPr>
            <p:ph idx="1"/>
          </p:nvPr>
        </p:nvSpPr>
        <p:spPr/>
        <p:txBody>
          <a:bodyPr>
            <a:normAutofit lnSpcReduction="10000"/>
          </a:bodyPr>
          <a:lstStyle/>
          <a:p>
            <a:pPr marL="742950" indent="-742950">
              <a:buFont typeface="+mj-lt"/>
              <a:buAutoNum type="arabicPeriod"/>
            </a:pPr>
            <a:r>
              <a:rPr lang="en-US" dirty="0" smtClean="0"/>
              <a:t>Muni</a:t>
            </a:r>
            <a:r>
              <a:rPr lang="en-US" dirty="0"/>
              <a:t>. </a:t>
            </a:r>
            <a:r>
              <a:rPr lang="en-US" dirty="0" smtClean="0"/>
              <a:t>Must contribute </a:t>
            </a:r>
            <a:r>
              <a:rPr lang="en-US" dirty="0"/>
              <a:t>20% of the project </a:t>
            </a:r>
            <a:r>
              <a:rPr lang="en-US" dirty="0" smtClean="0"/>
              <a:t>cost</a:t>
            </a:r>
            <a:endParaRPr lang="en-US" dirty="0"/>
          </a:p>
          <a:p>
            <a:pPr marL="742950" indent="-742950">
              <a:buFont typeface="+mj-lt"/>
              <a:buAutoNum type="arabicPeriod"/>
            </a:pPr>
            <a:r>
              <a:rPr lang="en-US" dirty="0">
                <a:solidFill>
                  <a:schemeClr val="accent4">
                    <a:lumMod val="60000"/>
                    <a:lumOff val="40000"/>
                  </a:schemeClr>
                </a:solidFill>
              </a:rPr>
              <a:t>Bond tenure:</a:t>
            </a:r>
            <a:r>
              <a:rPr lang="en-US" dirty="0"/>
              <a:t> minimum 3 years</a:t>
            </a:r>
            <a:r>
              <a:rPr lang="en-US" dirty="0" smtClean="0"/>
              <a:t>.</a:t>
            </a:r>
          </a:p>
          <a:p>
            <a:pPr marL="742950" indent="-742950">
              <a:buFont typeface="+mj-lt"/>
              <a:buAutoNum type="arabicPeriod"/>
            </a:pPr>
            <a:r>
              <a:rPr lang="en-US" dirty="0" smtClean="0"/>
              <a:t>Muni</a:t>
            </a:r>
            <a:r>
              <a:rPr lang="en-US" dirty="0"/>
              <a:t>. Must have good financial track record</a:t>
            </a:r>
            <a:r>
              <a:rPr lang="en-US" dirty="0" smtClean="0"/>
              <a:t>.</a:t>
            </a:r>
          </a:p>
          <a:p>
            <a:pPr marL="742950" indent="-742950">
              <a:buFont typeface="+mj-lt"/>
              <a:buAutoNum type="arabicPeriod"/>
            </a:pPr>
            <a:r>
              <a:rPr lang="en-US" dirty="0"/>
              <a:t>provident funds, pension funds and insurance companies can put in their </a:t>
            </a:r>
            <a:r>
              <a:rPr lang="en-US" dirty="0" smtClean="0"/>
              <a:t>money</a:t>
            </a:r>
          </a:p>
          <a:p>
            <a:pPr marL="742950" indent="-742950">
              <a:buFont typeface="+mj-lt"/>
              <a:buAutoNum type="arabicPeriod"/>
            </a:pPr>
            <a:r>
              <a:rPr lang="en-US" strike="sngStrike" dirty="0"/>
              <a:t>Minimum 75% must be subscribe, else refund entire </a:t>
            </a:r>
            <a:r>
              <a:rPr lang="en-US" strike="sngStrike" dirty="0" smtClean="0"/>
              <a:t>amount</a:t>
            </a:r>
            <a:endParaRPr lang="en-US" dirty="0"/>
          </a:p>
        </p:txBody>
      </p:sp>
      <p:sp>
        <p:nvSpPr>
          <p:cNvPr id="4" name="Title 3"/>
          <p:cNvSpPr>
            <a:spLocks noGrp="1"/>
          </p:cNvSpPr>
          <p:nvPr>
            <p:ph type="title"/>
          </p:nvPr>
        </p:nvSpPr>
        <p:spPr/>
        <p:txBody>
          <a:bodyPr/>
          <a:lstStyle/>
          <a:p>
            <a:r>
              <a:rPr lang="en-US" dirty="0" smtClean="0"/>
              <a:t>SEBI</a:t>
            </a:r>
            <a:br>
              <a:rPr lang="en-US" dirty="0" smtClean="0"/>
            </a:br>
            <a:r>
              <a:rPr lang="en-US" dirty="0" smtClean="0"/>
              <a:t>guidelines</a:t>
            </a:r>
            <a:br>
              <a:rPr lang="en-US" dirty="0" smtClean="0"/>
            </a:br>
            <a:r>
              <a:rPr lang="en-US" dirty="0" smtClean="0"/>
              <a:t>2015</a:t>
            </a:r>
            <a:endParaRPr lang="en-US" dirty="0"/>
          </a:p>
        </p:txBody>
      </p:sp>
      <p:sp>
        <p:nvSpPr>
          <p:cNvPr id="6" name="Text Placeholder 5"/>
          <p:cNvSpPr>
            <a:spLocks noGrp="1"/>
          </p:cNvSpPr>
          <p:nvPr>
            <p:ph type="body" sz="quarter" idx="13"/>
          </p:nvPr>
        </p:nvSpPr>
        <p:spPr/>
        <p:txBody>
          <a:bodyPr/>
          <a:lstStyle/>
          <a:p>
            <a:r>
              <a:rPr lang="en-US" dirty="0" smtClean="0"/>
              <a:t>Muni. Bonds</a:t>
            </a:r>
            <a:endParaRPr lang="en-US" dirty="0"/>
          </a:p>
        </p:txBody>
      </p:sp>
      <p:sp>
        <p:nvSpPr>
          <p:cNvPr id="7" name="TextBox 6"/>
          <p:cNvSpPr txBox="1"/>
          <p:nvPr/>
        </p:nvSpPr>
        <p:spPr>
          <a:xfrm>
            <a:off x="8494776" y="5780782"/>
            <a:ext cx="3697224" cy="1077218"/>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Ignore for </a:t>
            </a:r>
          </a:p>
          <a:p>
            <a:pPr algn="ctr"/>
            <a:r>
              <a:rPr lang="en-US" sz="3200" dirty="0" smtClean="0">
                <a:latin typeface="Arial Black" panose="020B0A04020102020204" pitchFamily="34" charset="0"/>
              </a:rPr>
              <a:t>Non-UPSC</a:t>
            </a:r>
          </a:p>
        </p:txBody>
      </p:sp>
    </p:spTree>
    <p:extLst>
      <p:ext uri="{BB962C8B-B14F-4D97-AF65-F5344CB8AC3E}">
        <p14:creationId xmlns:p14="http://schemas.microsoft.com/office/powerpoint/2010/main" val="28125945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r>
              <a:rPr lang="en-US" dirty="0"/>
              <a:t>Optionally fully-convertible debentures (OFCD</a:t>
            </a:r>
            <a:r>
              <a:rPr lang="en-US" dirty="0" smtClean="0"/>
              <a:t>)</a:t>
            </a:r>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27</a:t>
            </a:fld>
            <a:endParaRPr lang="en-US" dirty="0"/>
          </a:p>
        </p:txBody>
      </p:sp>
      <p:sp>
        <p:nvSpPr>
          <p:cNvPr id="6" name="Title 5"/>
          <p:cNvSpPr>
            <a:spLocks noGrp="1"/>
          </p:cNvSpPr>
          <p:nvPr>
            <p:ph type="title"/>
          </p:nvPr>
        </p:nvSpPr>
        <p:spPr/>
        <p:txBody>
          <a:bodyPr>
            <a:normAutofit fontScale="90000"/>
          </a:bodyPr>
          <a:lstStyle/>
          <a:p>
            <a:r>
              <a:rPr lang="en-US" dirty="0" smtClean="0"/>
              <a:t>OFCD</a:t>
            </a:r>
            <a:endParaRPr lang="en-US" dirty="0"/>
          </a:p>
        </p:txBody>
      </p:sp>
      <p:pic>
        <p:nvPicPr>
          <p:cNvPr id="9"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666" y="3411029"/>
            <a:ext cx="3130141" cy="3127883"/>
          </a:xfrm>
          <a:prstGeom prst="rect">
            <a:avLst/>
          </a:prstGeom>
        </p:spPr>
      </p:pic>
      <p:pic>
        <p:nvPicPr>
          <p:cNvPr id="10" name="Content Placeholder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1325" y="3337559"/>
            <a:ext cx="4178290" cy="3133717"/>
          </a:xfrm>
          <a:prstGeom prst="rect">
            <a:avLst/>
          </a:prstGeom>
        </p:spPr>
      </p:pic>
      <p:sp>
        <p:nvSpPr>
          <p:cNvPr id="11" name="TextBox 10"/>
          <p:cNvSpPr txBox="1"/>
          <p:nvPr/>
        </p:nvSpPr>
        <p:spPr>
          <a:xfrm>
            <a:off x="838200" y="2210555"/>
            <a:ext cx="3697224" cy="584775"/>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Debenture</a:t>
            </a:r>
          </a:p>
        </p:txBody>
      </p:sp>
      <p:sp>
        <p:nvSpPr>
          <p:cNvPr id="12" name="TextBox 11"/>
          <p:cNvSpPr txBox="1"/>
          <p:nvPr/>
        </p:nvSpPr>
        <p:spPr>
          <a:xfrm>
            <a:off x="6574528" y="2210555"/>
            <a:ext cx="4451884" cy="523220"/>
          </a:xfrm>
          <a:prstGeom prst="rect">
            <a:avLst/>
          </a:prstGeom>
          <a:solidFill>
            <a:srgbClr val="00206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800" dirty="0" smtClean="0">
                <a:latin typeface="Arial Black" panose="020B0A04020102020204" pitchFamily="34" charset="0"/>
              </a:rPr>
              <a:t>Shares</a:t>
            </a:r>
          </a:p>
        </p:txBody>
      </p:sp>
      <p:cxnSp>
        <p:nvCxnSpPr>
          <p:cNvPr id="13" name="Straight Arrow Connector 12"/>
          <p:cNvCxnSpPr>
            <a:stCxn id="11" idx="3"/>
            <a:endCxn id="12" idx="1"/>
          </p:cNvCxnSpPr>
          <p:nvPr/>
        </p:nvCxnSpPr>
        <p:spPr>
          <a:xfrm flipV="1">
            <a:off x="4535424" y="2472165"/>
            <a:ext cx="2039104" cy="30778"/>
          </a:xfrm>
          <a:prstGeom prst="straightConnector1">
            <a:avLst/>
          </a:prstGeom>
          <a:ln w="76200">
            <a:solidFill>
              <a:srgbClr val="008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0246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Company </a:t>
            </a:r>
            <a:endParaRPr lang="en-US" dirty="0"/>
          </a:p>
        </p:txBody>
      </p:sp>
      <p:sp>
        <p:nvSpPr>
          <p:cNvPr id="8" name="Content Placeholder 7"/>
          <p:cNvSpPr>
            <a:spLocks noGrp="1"/>
          </p:cNvSpPr>
          <p:nvPr>
            <p:ph sz="half" idx="2"/>
          </p:nvPr>
        </p:nvSpPr>
        <p:spPr/>
        <p:txBody>
          <a:bodyPr/>
          <a:lstStyle/>
          <a:p>
            <a:r>
              <a:rPr lang="en-US" dirty="0" smtClean="0"/>
              <a:t>Interest Payment…x</a:t>
            </a:r>
          </a:p>
          <a:p>
            <a:r>
              <a:rPr lang="en-US" dirty="0" smtClean="0"/>
              <a:t>Only profit share</a:t>
            </a:r>
          </a:p>
          <a:p>
            <a:r>
              <a:rPr lang="en-US" dirty="0" smtClean="0"/>
              <a:t>No profit= no dividend</a:t>
            </a:r>
            <a:endParaRPr lang="en-US" dirty="0"/>
          </a:p>
        </p:txBody>
      </p:sp>
      <p:sp>
        <p:nvSpPr>
          <p:cNvPr id="3" name="Content Placeholder 2"/>
          <p:cNvSpPr>
            <a:spLocks noGrp="1"/>
          </p:cNvSpPr>
          <p:nvPr>
            <p:ph sz="quarter" idx="4"/>
          </p:nvPr>
        </p:nvSpPr>
        <p:spPr/>
        <p:txBody>
          <a:bodyPr/>
          <a:lstStyle/>
          <a:p>
            <a:r>
              <a:rPr lang="en-US" dirty="0" smtClean="0"/>
              <a:t>Higher profit=&gt; Bigger dividend</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28</a:t>
            </a:fld>
            <a:endParaRPr lang="en-US" dirty="0"/>
          </a:p>
        </p:txBody>
      </p:sp>
      <p:sp>
        <p:nvSpPr>
          <p:cNvPr id="4" name="Text Placeholder 3"/>
          <p:cNvSpPr>
            <a:spLocks noGrp="1"/>
          </p:cNvSpPr>
          <p:nvPr>
            <p:ph type="body" idx="13"/>
          </p:nvPr>
        </p:nvSpPr>
        <p:spPr/>
        <p:txBody>
          <a:bodyPr/>
          <a:lstStyle/>
          <a:p>
            <a:r>
              <a:rPr lang="en-US" dirty="0" smtClean="0"/>
              <a:t>Investor</a:t>
            </a:r>
            <a:endParaRPr lang="en-US" dirty="0"/>
          </a:p>
        </p:txBody>
      </p:sp>
      <p:sp>
        <p:nvSpPr>
          <p:cNvPr id="6" name="Title 5"/>
          <p:cNvSpPr>
            <a:spLocks noGrp="1"/>
          </p:cNvSpPr>
          <p:nvPr>
            <p:ph type="title"/>
          </p:nvPr>
        </p:nvSpPr>
        <p:spPr/>
        <p:txBody>
          <a:bodyPr>
            <a:normAutofit fontScale="90000"/>
          </a:bodyPr>
          <a:lstStyle/>
          <a:p>
            <a:r>
              <a:rPr lang="en-US" dirty="0" smtClean="0"/>
              <a:t>OFCD</a:t>
            </a:r>
            <a:endParaRPr lang="en-US" dirty="0"/>
          </a:p>
        </p:txBody>
      </p:sp>
      <p:sp>
        <p:nvSpPr>
          <p:cNvPr id="11" name="TextBox 10"/>
          <p:cNvSpPr txBox="1"/>
          <p:nvPr/>
        </p:nvSpPr>
        <p:spPr>
          <a:xfrm>
            <a:off x="1030224" y="411892"/>
            <a:ext cx="3675888"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3600" dirty="0" smtClean="0">
                <a:latin typeface="Arial Black" panose="020B0A04020102020204" pitchFamily="34" charset="0"/>
              </a:rPr>
              <a:t>Debenture</a:t>
            </a:r>
            <a:endParaRPr lang="en-US" sz="3600" dirty="0">
              <a:latin typeface="Arial Black" panose="020B0A04020102020204" pitchFamily="34" charset="0"/>
            </a:endParaRPr>
          </a:p>
        </p:txBody>
      </p:sp>
      <p:sp>
        <p:nvSpPr>
          <p:cNvPr id="12" name="TextBox 11"/>
          <p:cNvSpPr txBox="1"/>
          <p:nvPr/>
        </p:nvSpPr>
        <p:spPr>
          <a:xfrm>
            <a:off x="7269479" y="411891"/>
            <a:ext cx="4058693" cy="646331"/>
          </a:xfrm>
          <a:prstGeom prst="rect">
            <a:avLst/>
          </a:prstGeom>
          <a:solidFill>
            <a:srgbClr val="002060"/>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3600" dirty="0" smtClean="0">
                <a:latin typeface="Arial Black" panose="020B0A04020102020204" pitchFamily="34" charset="0"/>
              </a:rPr>
              <a:t>Shares (Equity)</a:t>
            </a:r>
            <a:endParaRPr lang="en-US" sz="3600" dirty="0">
              <a:latin typeface="Arial Black" panose="020B0A04020102020204" pitchFamily="34" charset="0"/>
            </a:endParaRPr>
          </a:p>
        </p:txBody>
      </p:sp>
      <p:cxnSp>
        <p:nvCxnSpPr>
          <p:cNvPr id="13" name="Straight Arrow Connector 12"/>
          <p:cNvCxnSpPr/>
          <p:nvPr/>
        </p:nvCxnSpPr>
        <p:spPr>
          <a:xfrm>
            <a:off x="4715891" y="930097"/>
            <a:ext cx="2563367" cy="28881"/>
          </a:xfrm>
          <a:prstGeom prst="straightConnector1">
            <a:avLst/>
          </a:prstGeom>
          <a:ln w="76200">
            <a:solidFill>
              <a:srgbClr val="008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14" name="Content Placeholder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3710" y="3724283"/>
            <a:ext cx="4178290" cy="31337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43375"/>
            <a:ext cx="3619500" cy="2714625"/>
          </a:xfrm>
          <a:prstGeom prst="rect">
            <a:avLst/>
          </a:prstGeom>
        </p:spPr>
      </p:pic>
    </p:spTree>
    <p:extLst>
      <p:ext uri="{BB962C8B-B14F-4D97-AF65-F5344CB8AC3E}">
        <p14:creationId xmlns:p14="http://schemas.microsoft.com/office/powerpoint/2010/main" val="15858189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742950" indent="-742950">
              <a:buFont typeface="+mj-lt"/>
              <a:buAutoNum type="arabicPeriod"/>
            </a:pPr>
            <a:r>
              <a:rPr lang="en-US" sz="6000" dirty="0">
                <a:solidFill>
                  <a:schemeClr val="accent4">
                    <a:lumMod val="60000"/>
                    <a:lumOff val="40000"/>
                  </a:schemeClr>
                </a:solidFill>
              </a:rPr>
              <a:t>Non-Convertible</a:t>
            </a:r>
          </a:p>
          <a:p>
            <a:pPr marL="742950" indent="-742950">
              <a:buFont typeface="+mj-lt"/>
              <a:buAutoNum type="arabicPeriod"/>
            </a:pPr>
            <a:r>
              <a:rPr lang="en-US" sz="5400" dirty="0">
                <a:solidFill>
                  <a:schemeClr val="accent4">
                    <a:lumMod val="60000"/>
                    <a:lumOff val="40000"/>
                  </a:schemeClr>
                </a:solidFill>
              </a:rPr>
              <a:t>Partially </a:t>
            </a:r>
            <a:r>
              <a:rPr lang="en-US" sz="5400" dirty="0" smtClean="0">
                <a:solidFill>
                  <a:schemeClr val="accent4">
                    <a:lumMod val="60000"/>
                    <a:lumOff val="40000"/>
                  </a:schemeClr>
                </a:solidFill>
              </a:rPr>
              <a:t>convertible</a:t>
            </a:r>
            <a:r>
              <a:rPr lang="en-US" sz="5400" dirty="0" smtClean="0"/>
              <a:t>: Rs</a:t>
            </a:r>
            <a:r>
              <a:rPr lang="en-US" sz="5400" dirty="0"/>
              <a:t>. 100 Debenture: Rs.70 + 30 (Equity) </a:t>
            </a:r>
          </a:p>
          <a:p>
            <a:pPr marL="742950" indent="-742950">
              <a:buFont typeface="+mj-lt"/>
              <a:buAutoNum type="arabicPeriod"/>
            </a:pPr>
            <a:r>
              <a:rPr lang="en-US" sz="5400" dirty="0">
                <a:solidFill>
                  <a:schemeClr val="accent4">
                    <a:lumMod val="60000"/>
                    <a:lumOff val="40000"/>
                  </a:schemeClr>
                </a:solidFill>
              </a:rPr>
              <a:t>Fully convertible</a:t>
            </a:r>
            <a:r>
              <a:rPr lang="en-US" sz="5400" dirty="0"/>
              <a:t>: Rs. 100 Debenture=&gt; equity (no choice</a:t>
            </a:r>
            <a:r>
              <a:rPr lang="en-US" sz="5400" dirty="0" smtClean="0"/>
              <a:t>)</a:t>
            </a:r>
            <a:endParaRPr lang="en-US" sz="5400" dirty="0"/>
          </a:p>
        </p:txBody>
      </p:sp>
      <p:sp>
        <p:nvSpPr>
          <p:cNvPr id="7" name="Title 6"/>
          <p:cNvSpPr>
            <a:spLocks noGrp="1"/>
          </p:cNvSpPr>
          <p:nvPr>
            <p:ph type="title"/>
          </p:nvPr>
        </p:nvSpPr>
        <p:spPr/>
        <p:txBody>
          <a:bodyPr>
            <a:normAutofit fontScale="90000"/>
          </a:bodyPr>
          <a:lstStyle/>
          <a:p>
            <a:r>
              <a:rPr lang="en-US" dirty="0" smtClean="0"/>
              <a:t>Debenture: other types</a:t>
            </a:r>
            <a:endParaRPr lang="en-US" dirty="0"/>
          </a:p>
        </p:txBody>
      </p:sp>
    </p:spTree>
    <p:extLst>
      <p:ext uri="{BB962C8B-B14F-4D97-AF65-F5344CB8AC3E}">
        <p14:creationId xmlns:p14="http://schemas.microsoft.com/office/powerpoint/2010/main" val="40058302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838200" y="914400"/>
          <a:ext cx="10515600" cy="5364480"/>
        </p:xfrm>
        <a:graphic>
          <a:graphicData uri="http://schemas.openxmlformats.org/drawingml/2006/table">
            <a:tbl>
              <a:tblPr firstRow="1" bandRow="1">
                <a:tableStyleId>{5C22544A-7EE6-4342-B048-85BDC9FD1C3A}</a:tableStyleId>
              </a:tblPr>
              <a:tblGrid>
                <a:gridCol w="3505200"/>
                <a:gridCol w="3505200"/>
                <a:gridCol w="3505200"/>
              </a:tblGrid>
              <a:tr h="370840">
                <a:tc>
                  <a:txBody>
                    <a:bodyPr/>
                    <a:lstStyle/>
                    <a:p>
                      <a:pPr algn="ctr"/>
                      <a:r>
                        <a:rPr lang="en-US" sz="4400" dirty="0" smtClean="0">
                          <a:latin typeface="Franklin Gothic Demi Cond" panose="020B0706030402020204" pitchFamily="34" charset="0"/>
                        </a:rPr>
                        <a:t>Quant. Tool</a:t>
                      </a:r>
                      <a:endParaRPr lang="en-US" sz="4400" dirty="0">
                        <a:latin typeface="Franklin Gothic Demi Cond" panose="020B0706030402020204" pitchFamily="34" charset="0"/>
                      </a:endParaRPr>
                    </a:p>
                  </a:txBody>
                  <a:tcPr>
                    <a:solidFill>
                      <a:srgbClr val="C00000"/>
                    </a:solidFill>
                  </a:tcPr>
                </a:tc>
                <a:tc>
                  <a:txBody>
                    <a:bodyPr/>
                    <a:lstStyle/>
                    <a:p>
                      <a:pPr algn="ctr"/>
                      <a:r>
                        <a:rPr lang="en-US" sz="4400" dirty="0" smtClean="0">
                          <a:latin typeface="Franklin Gothic Demi Cond" panose="020B0706030402020204" pitchFamily="34" charset="0"/>
                        </a:rPr>
                        <a:t>Inflation</a:t>
                      </a:r>
                      <a:r>
                        <a:rPr lang="en-US" sz="4400" baseline="0" dirty="0" smtClean="0">
                          <a:latin typeface="Franklin Gothic Demi Cond" panose="020B0706030402020204" pitchFamily="34" charset="0"/>
                        </a:rPr>
                        <a:t> fight</a:t>
                      </a:r>
                    </a:p>
                    <a:p>
                      <a:pPr algn="ctr"/>
                      <a:r>
                        <a:rPr lang="en-US" sz="4400" baseline="0" dirty="0" smtClean="0">
                          <a:latin typeface="Franklin Gothic Demi Cond" panose="020B0706030402020204" pitchFamily="34" charset="0"/>
                        </a:rPr>
                        <a:t>Tight/Dear</a:t>
                      </a:r>
                      <a:endParaRPr lang="en-US" sz="4400" dirty="0">
                        <a:latin typeface="Franklin Gothic Demi Cond" panose="020B0706030402020204" pitchFamily="34" charset="0"/>
                      </a:endParaRPr>
                    </a:p>
                  </a:txBody>
                  <a:tcPr>
                    <a:solidFill>
                      <a:srgbClr val="C00000"/>
                    </a:solidFill>
                  </a:tcPr>
                </a:tc>
                <a:tc>
                  <a:txBody>
                    <a:bodyPr/>
                    <a:lstStyle/>
                    <a:p>
                      <a:pPr algn="ctr"/>
                      <a:r>
                        <a:rPr lang="en-US" sz="4400" dirty="0" smtClean="0">
                          <a:latin typeface="Franklin Gothic Demi Cond" panose="020B0706030402020204" pitchFamily="34" charset="0"/>
                        </a:rPr>
                        <a:t>Deflation fight</a:t>
                      </a:r>
                    </a:p>
                    <a:p>
                      <a:pPr algn="ctr"/>
                      <a:r>
                        <a:rPr lang="en-US" sz="4400" dirty="0" smtClean="0">
                          <a:latin typeface="Franklin Gothic Demi Cond" panose="020B0706030402020204" pitchFamily="34" charset="0"/>
                        </a:rPr>
                        <a:t>Easy/Cheap</a:t>
                      </a:r>
                      <a:endParaRPr lang="en-US" sz="4400" dirty="0">
                        <a:latin typeface="Franklin Gothic Demi Cond" panose="020B0706030402020204" pitchFamily="34" charset="0"/>
                      </a:endParaRPr>
                    </a:p>
                  </a:txBody>
                  <a:tcPr>
                    <a:solidFill>
                      <a:srgbClr val="C00000"/>
                    </a:solidFill>
                  </a:tcPr>
                </a:tc>
              </a:tr>
              <a:tr h="370840">
                <a:tc>
                  <a:txBody>
                    <a:bodyPr/>
                    <a:lstStyle/>
                    <a:p>
                      <a:pPr algn="ctr"/>
                      <a:r>
                        <a:rPr lang="en-US" sz="6000" dirty="0" smtClean="0">
                          <a:latin typeface="Franklin Gothic Demi Cond" panose="020B0706030402020204" pitchFamily="34" charset="0"/>
                        </a:rPr>
                        <a:t>CRR,</a:t>
                      </a:r>
                      <a:r>
                        <a:rPr lang="en-US" sz="6000" baseline="0" dirty="0" smtClean="0">
                          <a:latin typeface="Franklin Gothic Demi Cond" panose="020B0706030402020204" pitchFamily="34" charset="0"/>
                        </a:rPr>
                        <a:t> SLR</a:t>
                      </a:r>
                      <a:endParaRPr lang="en-US" sz="6000" dirty="0">
                        <a:latin typeface="Franklin Gothic Demi Cond" panose="020B0706030402020204" pitchFamily="34" charset="0"/>
                      </a:endParaRPr>
                    </a:p>
                  </a:txBody>
                  <a:tcPr/>
                </a:tc>
                <a:tc>
                  <a:txBody>
                    <a:bodyPr/>
                    <a:lstStyle/>
                    <a:p>
                      <a:pPr algn="ctr"/>
                      <a:r>
                        <a:rPr lang="en-US" sz="6000" dirty="0" smtClean="0">
                          <a:latin typeface="Franklin Gothic Demi Cond" panose="020B0706030402020204" pitchFamily="34" charset="0"/>
                        </a:rPr>
                        <a:t>Increase</a:t>
                      </a:r>
                      <a:endParaRPr lang="en-US" sz="6000" dirty="0">
                        <a:latin typeface="Franklin Gothic Demi Cond" panose="020B0706030402020204" pitchFamily="34" charset="0"/>
                      </a:endParaRPr>
                    </a:p>
                  </a:txBody>
                  <a:tcPr/>
                </a:tc>
                <a:tc>
                  <a:txBody>
                    <a:bodyPr/>
                    <a:lstStyle/>
                    <a:p>
                      <a:pPr algn="ctr"/>
                      <a:r>
                        <a:rPr lang="en-US" sz="6000" dirty="0" smtClean="0">
                          <a:latin typeface="Franklin Gothic Demi Cond" panose="020B0706030402020204" pitchFamily="34" charset="0"/>
                        </a:rPr>
                        <a:t>Decrease</a:t>
                      </a:r>
                      <a:endParaRPr lang="en-US" sz="6000" dirty="0">
                        <a:latin typeface="Franklin Gothic Demi Cond" panose="020B0706030402020204" pitchFamily="34" charset="0"/>
                      </a:endParaRPr>
                    </a:p>
                  </a:txBody>
                  <a:tcPr/>
                </a:tc>
              </a:tr>
              <a:tr h="370840">
                <a:tc>
                  <a:txBody>
                    <a:bodyPr/>
                    <a:lstStyle/>
                    <a:p>
                      <a:pPr algn="ctr"/>
                      <a:r>
                        <a:rPr lang="en-US" sz="6000" dirty="0" smtClean="0">
                          <a:latin typeface="Franklin Gothic Demi Cond" panose="020B0706030402020204" pitchFamily="34" charset="0"/>
                        </a:rPr>
                        <a:t>OMO</a:t>
                      </a:r>
                      <a:endParaRPr lang="en-US" sz="6000" dirty="0">
                        <a:latin typeface="Franklin Gothic Demi Cond" panose="020B0706030402020204" pitchFamily="34" charset="0"/>
                      </a:endParaRPr>
                    </a:p>
                  </a:txBody>
                  <a:tcPr/>
                </a:tc>
                <a:tc>
                  <a:txBody>
                    <a:bodyPr/>
                    <a:lstStyle/>
                    <a:p>
                      <a:pPr algn="ctr"/>
                      <a:r>
                        <a:rPr lang="en-US" sz="6000" dirty="0" smtClean="0">
                          <a:latin typeface="Franklin Gothic Demi Cond" panose="020B0706030402020204" pitchFamily="34" charset="0"/>
                        </a:rPr>
                        <a:t>Sell</a:t>
                      </a:r>
                      <a:endParaRPr lang="en-US" sz="6000" dirty="0">
                        <a:latin typeface="Franklin Gothic Demi Cond" panose="020B0706030402020204" pitchFamily="34" charset="0"/>
                      </a:endParaRPr>
                    </a:p>
                  </a:txBody>
                  <a:tcPr/>
                </a:tc>
                <a:tc>
                  <a:txBody>
                    <a:bodyPr/>
                    <a:lstStyle/>
                    <a:p>
                      <a:pPr algn="ctr"/>
                      <a:r>
                        <a:rPr lang="en-US" sz="6000" dirty="0" smtClean="0">
                          <a:latin typeface="Franklin Gothic Demi Cond" panose="020B0706030402020204" pitchFamily="34" charset="0"/>
                        </a:rPr>
                        <a:t>Buy</a:t>
                      </a:r>
                      <a:endParaRPr lang="en-US" sz="6000" dirty="0">
                        <a:latin typeface="Franklin Gothic Demi Cond" panose="020B0706030402020204" pitchFamily="34" charset="0"/>
                      </a:endParaRPr>
                    </a:p>
                  </a:txBody>
                  <a:tcPr/>
                </a:tc>
              </a:tr>
              <a:tr h="370840">
                <a:tc>
                  <a:txBody>
                    <a:bodyPr/>
                    <a:lstStyle/>
                    <a:p>
                      <a:pPr algn="ctr"/>
                      <a:r>
                        <a:rPr lang="en-US" sz="6000" dirty="0" smtClean="0">
                          <a:latin typeface="Franklin Gothic Demi Cond" panose="020B0706030402020204" pitchFamily="34" charset="0"/>
                        </a:rPr>
                        <a:t>Policy</a:t>
                      </a:r>
                    </a:p>
                    <a:p>
                      <a:pPr algn="ctr"/>
                      <a:r>
                        <a:rPr lang="en-US" sz="6000" dirty="0" smtClean="0">
                          <a:latin typeface="Franklin Gothic Demi Cond" panose="020B0706030402020204" pitchFamily="34" charset="0"/>
                        </a:rPr>
                        <a:t>RATE</a:t>
                      </a:r>
                      <a:endParaRPr lang="en-US" sz="6000" dirty="0">
                        <a:latin typeface="Franklin Gothic Demi Cond" panose="020B0706030402020204" pitchFamily="34" charset="0"/>
                      </a:endParaRPr>
                    </a:p>
                  </a:txBody>
                  <a:tcPr/>
                </a:tc>
                <a:tc>
                  <a:txBody>
                    <a:bodyPr/>
                    <a:lstStyle/>
                    <a:p>
                      <a:pPr algn="ctr"/>
                      <a:r>
                        <a:rPr lang="en-US" sz="6000" dirty="0" smtClean="0">
                          <a:latin typeface="Franklin Gothic Demi Cond" panose="020B0706030402020204" pitchFamily="34" charset="0"/>
                        </a:rPr>
                        <a:t>Increase</a:t>
                      </a:r>
                      <a:endParaRPr lang="en-US" sz="6000" dirty="0">
                        <a:latin typeface="Franklin Gothic Demi Cond" panose="020B0706030402020204" pitchFamily="34" charset="0"/>
                      </a:endParaRPr>
                    </a:p>
                  </a:txBody>
                  <a:tcPr/>
                </a:tc>
                <a:tc>
                  <a:txBody>
                    <a:bodyPr/>
                    <a:lstStyle/>
                    <a:p>
                      <a:pPr algn="ctr"/>
                      <a:r>
                        <a:rPr lang="en-US" sz="6000" dirty="0" smtClean="0">
                          <a:latin typeface="Franklin Gothic Demi Cond" panose="020B0706030402020204" pitchFamily="34" charset="0"/>
                        </a:rPr>
                        <a:t>Decrease</a:t>
                      </a:r>
                      <a:endParaRPr lang="en-US" sz="6000" dirty="0">
                        <a:latin typeface="Franklin Gothic Demi Cond" panose="020B0706030402020204" pitchFamily="34" charset="0"/>
                      </a:endParaRPr>
                    </a:p>
                  </a:txBody>
                  <a:tcPr/>
                </a:tc>
              </a:tr>
            </a:tbl>
          </a:graphicData>
        </a:graphic>
      </p:graphicFrame>
      <p:sp>
        <p:nvSpPr>
          <p:cNvPr id="3" name="Title 2"/>
          <p:cNvSpPr>
            <a:spLocks noGrp="1"/>
          </p:cNvSpPr>
          <p:nvPr>
            <p:ph type="title"/>
          </p:nvPr>
        </p:nvSpPr>
        <p:spPr/>
        <p:txBody>
          <a:bodyPr>
            <a:normAutofit fontScale="90000"/>
          </a:bodyPr>
          <a:lstStyle/>
          <a:p>
            <a:r>
              <a:rPr lang="en-US" dirty="0" smtClean="0"/>
              <a:t>Monetary Policy</a:t>
            </a:r>
            <a:endParaRPr lang="en-US" dirty="0"/>
          </a:p>
        </p:txBody>
      </p:sp>
    </p:spTree>
    <p:extLst>
      <p:ext uri="{BB962C8B-B14F-4D97-AF65-F5344CB8AC3E}">
        <p14:creationId xmlns:p14="http://schemas.microsoft.com/office/powerpoint/2010/main" val="996650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742950" indent="-742950">
              <a:buFont typeface="+mj-lt"/>
              <a:buAutoNum type="arabicPeriod"/>
            </a:pPr>
            <a:r>
              <a:rPr lang="en-US" sz="5400" dirty="0" smtClean="0">
                <a:solidFill>
                  <a:schemeClr val="accent4">
                    <a:lumMod val="60000"/>
                    <a:lumOff val="40000"/>
                  </a:schemeClr>
                </a:solidFill>
              </a:rPr>
              <a:t>Optionally</a:t>
            </a:r>
            <a:r>
              <a:rPr lang="en-US" sz="5400" dirty="0"/>
              <a:t>: Choice after two years 1 Debenture = 3 </a:t>
            </a:r>
            <a:r>
              <a:rPr lang="en-US" sz="5400" dirty="0" smtClean="0"/>
              <a:t>shares</a:t>
            </a:r>
          </a:p>
          <a:p>
            <a:pPr marL="742950" indent="-742950">
              <a:buFont typeface="+mj-lt"/>
              <a:buAutoNum type="arabicPeriod"/>
            </a:pPr>
            <a:r>
              <a:rPr lang="en-US" sz="5400" dirty="0" smtClean="0">
                <a:solidFill>
                  <a:schemeClr val="accent4">
                    <a:lumMod val="60000"/>
                    <a:lumOff val="40000"/>
                  </a:schemeClr>
                </a:solidFill>
              </a:rPr>
              <a:t>Redeemable</a:t>
            </a:r>
            <a:r>
              <a:rPr lang="en-US" sz="5400" dirty="0" smtClean="0"/>
              <a:t> vs irredeemable (b4 Maturity)</a:t>
            </a:r>
          </a:p>
          <a:p>
            <a:pPr marL="742950" indent="-742950">
              <a:buFont typeface="+mj-lt"/>
              <a:buAutoNum type="arabicPeriod"/>
            </a:pPr>
            <a:r>
              <a:rPr lang="en-US" sz="5400" dirty="0" smtClean="0">
                <a:solidFill>
                  <a:schemeClr val="accent4">
                    <a:lumMod val="60000"/>
                    <a:lumOff val="40000"/>
                  </a:schemeClr>
                </a:solidFill>
              </a:rPr>
              <a:t>Fixed</a:t>
            </a:r>
            <a:r>
              <a:rPr lang="en-US" sz="5400" dirty="0" smtClean="0"/>
              <a:t> interest rate vs Index-linked</a:t>
            </a:r>
          </a:p>
        </p:txBody>
      </p:sp>
      <p:sp>
        <p:nvSpPr>
          <p:cNvPr id="7" name="Title 6"/>
          <p:cNvSpPr>
            <a:spLocks noGrp="1"/>
          </p:cNvSpPr>
          <p:nvPr>
            <p:ph type="title"/>
          </p:nvPr>
        </p:nvSpPr>
        <p:spPr/>
        <p:txBody>
          <a:bodyPr>
            <a:normAutofit fontScale="90000"/>
          </a:bodyPr>
          <a:lstStyle/>
          <a:p>
            <a:r>
              <a:rPr lang="en-US" dirty="0" smtClean="0"/>
              <a:t>Debenture: other types</a:t>
            </a:r>
            <a:endParaRPr lang="en-US" dirty="0"/>
          </a:p>
        </p:txBody>
      </p:sp>
    </p:spTree>
    <p:extLst>
      <p:ext uri="{BB962C8B-B14F-4D97-AF65-F5344CB8AC3E}">
        <p14:creationId xmlns:p14="http://schemas.microsoft.com/office/powerpoint/2010/main" val="17562334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Inflation Indexed Bonds</a:t>
            </a:r>
            <a:endParaRPr lang="en-US" dirty="0"/>
          </a:p>
        </p:txBody>
      </p:sp>
      <p:sp>
        <p:nvSpPr>
          <p:cNvPr id="5" name="Text Placeholder 4"/>
          <p:cNvSpPr>
            <a:spLocks noGrp="1"/>
          </p:cNvSpPr>
          <p:nvPr>
            <p:ph type="body" idx="1"/>
          </p:nvPr>
        </p:nvSpPr>
        <p:spPr/>
        <p:txBody>
          <a:bodyPr/>
          <a:lstStyle/>
          <a:p>
            <a:r>
              <a:rPr lang="en-US" dirty="0" smtClean="0"/>
              <a:t>Why?</a:t>
            </a:r>
          </a:p>
          <a:p>
            <a:r>
              <a:rPr lang="en-US" dirty="0" smtClean="0"/>
              <a:t>Types and features</a:t>
            </a:r>
            <a:endParaRPr lang="en-US" dirty="0"/>
          </a:p>
        </p:txBody>
      </p:sp>
    </p:spTree>
    <p:extLst>
      <p:ext uri="{BB962C8B-B14F-4D97-AF65-F5344CB8AC3E}">
        <p14:creationId xmlns:p14="http://schemas.microsoft.com/office/powerpoint/2010/main" val="25424893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sz="half" idx="1"/>
            <p:extLst>
              <p:ext uri="{D42A27DB-BD31-4B8C-83A1-F6EECF244321}">
                <p14:modId xmlns:p14="http://schemas.microsoft.com/office/powerpoint/2010/main" val="1658241959"/>
              </p:ext>
            </p:extLst>
          </p:nvPr>
        </p:nvGraphicFramePr>
        <p:xfrm>
          <a:off x="211200" y="135997"/>
          <a:ext cx="11733873" cy="3280687"/>
        </p:xfrm>
        <a:graphic>
          <a:graphicData uri="http://schemas.openxmlformats.org/drawingml/2006/table">
            <a:tbl>
              <a:tblPr>
                <a:tableStyleId>{5DA37D80-6434-44D0-A028-1B22A696006F}</a:tableStyleId>
              </a:tblPr>
              <a:tblGrid>
                <a:gridCol w="2575064"/>
                <a:gridCol w="3683538"/>
                <a:gridCol w="2484786"/>
                <a:gridCol w="2990485"/>
              </a:tblGrid>
              <a:tr h="1287367">
                <a:tc>
                  <a:txBody>
                    <a:bodyPr/>
                    <a:lstStyle/>
                    <a:p>
                      <a:pPr marL="0" marR="0" algn="ctr" fontAlgn="t">
                        <a:spcBef>
                          <a:spcPts val="0"/>
                        </a:spcBef>
                        <a:spcAft>
                          <a:spcPts val="0"/>
                        </a:spcAft>
                      </a:pPr>
                      <a:endParaRPr lang="en-US" sz="6000" dirty="0">
                        <a:solidFill>
                          <a:schemeClr val="bg1"/>
                        </a:solidFill>
                        <a:latin typeface="Franklin Gothic Demi Cond" panose="020B0706030402020204" pitchFamily="34" charset="0"/>
                      </a:endParaRPr>
                    </a:p>
                  </a:txBody>
                  <a:tcPr marL="41130" marR="41130" marT="41130" marB="41130" anchor="ctr"/>
                </a:tc>
                <a:tc>
                  <a:txBody>
                    <a:bodyPr/>
                    <a:lstStyle/>
                    <a:p>
                      <a:pPr marL="0" marR="0" algn="ctr" fontAlgn="t">
                        <a:spcBef>
                          <a:spcPts val="0"/>
                        </a:spcBef>
                        <a:spcAft>
                          <a:spcPts val="0"/>
                        </a:spcAft>
                      </a:pPr>
                      <a:r>
                        <a:rPr lang="en-US" sz="6000" dirty="0" smtClean="0">
                          <a:solidFill>
                            <a:schemeClr val="bg1"/>
                          </a:solidFill>
                          <a:latin typeface="Franklin Gothic Demi Cond" panose="020B0706030402020204" pitchFamily="34" charset="0"/>
                        </a:rPr>
                        <a:t>Rs./kg</a:t>
                      </a:r>
                      <a:endParaRPr lang="en-US" sz="6000" dirty="0">
                        <a:solidFill>
                          <a:schemeClr val="bg1"/>
                        </a:solidFill>
                        <a:latin typeface="Franklin Gothic Demi Cond" panose="020B0706030402020204" pitchFamily="34" charset="0"/>
                      </a:endParaRPr>
                    </a:p>
                  </a:txBody>
                  <a:tcPr marL="41130" marR="41130" marT="41130" marB="41130" anchor="ctr"/>
                </a:tc>
                <a:tc>
                  <a:txBody>
                    <a:bodyPr/>
                    <a:lstStyle/>
                    <a:p>
                      <a:pPr marL="0" marR="0" algn="ctr" fontAlgn="t">
                        <a:spcBef>
                          <a:spcPts val="0"/>
                        </a:spcBef>
                        <a:spcAft>
                          <a:spcPts val="0"/>
                        </a:spcAft>
                      </a:pPr>
                      <a:r>
                        <a:rPr lang="en-US" sz="6000" dirty="0" smtClean="0">
                          <a:solidFill>
                            <a:schemeClr val="bg1"/>
                          </a:solidFill>
                          <a:latin typeface="Franklin Gothic Demi Cond" panose="020B0706030402020204" pitchFamily="34" charset="0"/>
                        </a:rPr>
                        <a:t>Money</a:t>
                      </a:r>
                      <a:endParaRPr lang="en-US" sz="6000" dirty="0">
                        <a:solidFill>
                          <a:schemeClr val="bg1"/>
                        </a:solidFill>
                        <a:latin typeface="Franklin Gothic Demi Cond" panose="020B0706030402020204" pitchFamily="34" charset="0"/>
                      </a:endParaRPr>
                    </a:p>
                  </a:txBody>
                  <a:tcPr marL="41130" marR="41130" marT="41130" marB="41130" anchor="ctr"/>
                </a:tc>
                <a:tc>
                  <a:txBody>
                    <a:bodyPr/>
                    <a:lstStyle/>
                    <a:p>
                      <a:pPr marL="0" marR="0" algn="ctr" fontAlgn="t">
                        <a:spcBef>
                          <a:spcPts val="0"/>
                        </a:spcBef>
                        <a:spcAft>
                          <a:spcPts val="0"/>
                        </a:spcAft>
                      </a:pPr>
                      <a:r>
                        <a:rPr lang="en-US" sz="6000" dirty="0" smtClean="0">
                          <a:solidFill>
                            <a:schemeClr val="bg1"/>
                          </a:solidFill>
                          <a:latin typeface="Franklin Gothic Demi Cond" panose="020B0706030402020204" pitchFamily="34" charset="0"/>
                        </a:rPr>
                        <a:t>Buy?</a:t>
                      </a:r>
                      <a:endParaRPr lang="en-US" sz="6000" dirty="0">
                        <a:solidFill>
                          <a:schemeClr val="bg1"/>
                        </a:solidFill>
                        <a:latin typeface="Franklin Gothic Demi Cond" panose="020B0706030402020204" pitchFamily="34" charset="0"/>
                      </a:endParaRPr>
                    </a:p>
                  </a:txBody>
                  <a:tcPr marL="41130" marR="41130" marT="41130" marB="41130" anchor="ctr"/>
                </a:tc>
              </a:tr>
              <a:tr h="720215">
                <a:tc>
                  <a:txBody>
                    <a:bodyPr/>
                    <a:lstStyle/>
                    <a:p>
                      <a:pPr marL="0" marR="0" algn="ctr" fontAlgn="t">
                        <a:spcBef>
                          <a:spcPts val="0"/>
                        </a:spcBef>
                        <a:spcAft>
                          <a:spcPts val="0"/>
                        </a:spcAft>
                      </a:pPr>
                      <a:r>
                        <a:rPr lang="en-US" sz="6000">
                          <a:solidFill>
                            <a:schemeClr val="bg1"/>
                          </a:solidFill>
                          <a:latin typeface="Franklin Gothic Demi Cond" panose="020B0706030402020204" pitchFamily="34" charset="0"/>
                        </a:rPr>
                        <a:t>1st Jan</a:t>
                      </a:r>
                    </a:p>
                  </a:txBody>
                  <a:tcPr marL="41130" marR="41130" marT="41130" marB="41130" anchor="ctr"/>
                </a:tc>
                <a:tc>
                  <a:txBody>
                    <a:bodyPr/>
                    <a:lstStyle/>
                    <a:p>
                      <a:pPr marL="0" marR="0" algn="ctr" fontAlgn="t">
                        <a:spcBef>
                          <a:spcPts val="0"/>
                        </a:spcBef>
                        <a:spcAft>
                          <a:spcPts val="0"/>
                        </a:spcAft>
                      </a:pPr>
                      <a:r>
                        <a:rPr lang="en-US" sz="6000" dirty="0">
                          <a:solidFill>
                            <a:schemeClr val="bg1"/>
                          </a:solidFill>
                          <a:latin typeface="Franklin Gothic Demi Cond" panose="020B0706030402020204" pitchFamily="34" charset="0"/>
                        </a:rPr>
                        <a:t>20</a:t>
                      </a:r>
                    </a:p>
                  </a:txBody>
                  <a:tcPr marL="41130" marR="41130" marT="41130" marB="41130" anchor="ctr"/>
                </a:tc>
                <a:tc>
                  <a:txBody>
                    <a:bodyPr/>
                    <a:lstStyle/>
                    <a:p>
                      <a:pPr marL="0" marR="0" algn="ctr" fontAlgn="t">
                        <a:spcBef>
                          <a:spcPts val="0"/>
                        </a:spcBef>
                        <a:spcAft>
                          <a:spcPts val="0"/>
                        </a:spcAft>
                      </a:pPr>
                      <a:r>
                        <a:rPr lang="en-US" sz="6000" dirty="0">
                          <a:solidFill>
                            <a:schemeClr val="bg1"/>
                          </a:solidFill>
                          <a:latin typeface="Franklin Gothic Demi Cond" panose="020B0706030402020204" pitchFamily="34" charset="0"/>
                        </a:rPr>
                        <a:t>100</a:t>
                      </a:r>
                    </a:p>
                  </a:txBody>
                  <a:tcPr marL="41130" marR="41130" marT="41130" marB="41130" anchor="ctr"/>
                </a:tc>
                <a:tc>
                  <a:txBody>
                    <a:bodyPr/>
                    <a:lstStyle/>
                    <a:p>
                      <a:pPr marL="0" marR="0" algn="ctr" fontAlgn="t">
                        <a:spcBef>
                          <a:spcPts val="0"/>
                        </a:spcBef>
                        <a:spcAft>
                          <a:spcPts val="0"/>
                        </a:spcAft>
                      </a:pPr>
                      <a:r>
                        <a:rPr lang="en-US" sz="6000" dirty="0">
                          <a:solidFill>
                            <a:schemeClr val="bg1"/>
                          </a:solidFill>
                          <a:latin typeface="Franklin Gothic Demi Cond" panose="020B0706030402020204" pitchFamily="34" charset="0"/>
                        </a:rPr>
                        <a:t>5 kg</a:t>
                      </a:r>
                    </a:p>
                  </a:txBody>
                  <a:tcPr marL="41130" marR="41130" marT="41130" marB="41130" anchor="ctr"/>
                </a:tc>
              </a:tr>
              <a:tr h="720215">
                <a:tc>
                  <a:txBody>
                    <a:bodyPr/>
                    <a:lstStyle/>
                    <a:p>
                      <a:pPr marL="0" marR="0" algn="ctr" fontAlgn="t">
                        <a:spcBef>
                          <a:spcPts val="0"/>
                        </a:spcBef>
                        <a:spcAft>
                          <a:spcPts val="0"/>
                        </a:spcAft>
                      </a:pPr>
                      <a:endParaRPr lang="en-US" sz="6000" dirty="0">
                        <a:solidFill>
                          <a:schemeClr val="bg1"/>
                        </a:solidFill>
                        <a:latin typeface="Franklin Gothic Demi Cond" panose="020B0706030402020204" pitchFamily="34" charset="0"/>
                      </a:endParaRPr>
                    </a:p>
                  </a:txBody>
                  <a:tcPr marL="41130" marR="41130" marT="41130" marB="41130" anchor="ctr"/>
                </a:tc>
                <a:tc>
                  <a:txBody>
                    <a:bodyPr/>
                    <a:lstStyle/>
                    <a:p>
                      <a:pPr marL="0" marR="0" algn="ctr" fontAlgn="t">
                        <a:spcBef>
                          <a:spcPts val="0"/>
                        </a:spcBef>
                        <a:spcAft>
                          <a:spcPts val="0"/>
                        </a:spcAft>
                      </a:pPr>
                      <a:endParaRPr lang="en-US" sz="6000" dirty="0">
                        <a:solidFill>
                          <a:schemeClr val="bg1"/>
                        </a:solidFill>
                        <a:latin typeface="Franklin Gothic Demi Cond" panose="020B0706030402020204" pitchFamily="34" charset="0"/>
                      </a:endParaRPr>
                    </a:p>
                  </a:txBody>
                  <a:tcPr marL="41130" marR="41130" marT="41130" marB="41130" anchor="ctr"/>
                </a:tc>
                <a:tc>
                  <a:txBody>
                    <a:bodyPr/>
                    <a:lstStyle/>
                    <a:p>
                      <a:pPr marL="0" marR="0" algn="ctr" fontAlgn="t">
                        <a:spcBef>
                          <a:spcPts val="0"/>
                        </a:spcBef>
                        <a:spcAft>
                          <a:spcPts val="0"/>
                        </a:spcAft>
                      </a:pPr>
                      <a:endParaRPr lang="en-US" sz="6000" dirty="0">
                        <a:solidFill>
                          <a:schemeClr val="bg1"/>
                        </a:solidFill>
                        <a:latin typeface="Franklin Gothic Demi Cond" panose="020B0706030402020204" pitchFamily="34" charset="0"/>
                      </a:endParaRPr>
                    </a:p>
                  </a:txBody>
                  <a:tcPr marL="41130" marR="41130" marT="41130" marB="41130" anchor="ctr"/>
                </a:tc>
                <a:tc>
                  <a:txBody>
                    <a:bodyPr/>
                    <a:lstStyle/>
                    <a:p>
                      <a:pPr marL="0" marR="0" algn="ctr" fontAlgn="t">
                        <a:spcBef>
                          <a:spcPts val="0"/>
                        </a:spcBef>
                        <a:spcAft>
                          <a:spcPts val="0"/>
                        </a:spcAft>
                      </a:pPr>
                      <a:endParaRPr lang="en-US" sz="6000" dirty="0">
                        <a:solidFill>
                          <a:schemeClr val="bg1"/>
                        </a:solidFill>
                        <a:latin typeface="Franklin Gothic Demi Cond" panose="020B0706030402020204" pitchFamily="34" charset="0"/>
                      </a:endParaRPr>
                    </a:p>
                  </a:txBody>
                  <a:tcPr marL="41130" marR="41130" marT="41130" marB="41130" anchor="ctr"/>
                </a:tc>
              </a:tr>
            </a:tbl>
          </a:graphicData>
        </a:graphic>
      </p:graphicFrame>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2075" y="4015605"/>
            <a:ext cx="3186819" cy="1922208"/>
          </a:xfrm>
          <a:prstGeom prst="rect">
            <a:avLst/>
          </a:prstGeom>
        </p:spPr>
      </p:pic>
    </p:spTree>
    <p:extLst>
      <p:ext uri="{BB962C8B-B14F-4D97-AF65-F5344CB8AC3E}">
        <p14:creationId xmlns:p14="http://schemas.microsoft.com/office/powerpoint/2010/main" val="9951945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sz="half" idx="1"/>
            <p:extLst>
              <p:ext uri="{D42A27DB-BD31-4B8C-83A1-F6EECF244321}">
                <p14:modId xmlns:p14="http://schemas.microsoft.com/office/powerpoint/2010/main" val="813872965"/>
              </p:ext>
            </p:extLst>
          </p:nvPr>
        </p:nvGraphicFramePr>
        <p:xfrm>
          <a:off x="211200" y="135997"/>
          <a:ext cx="11733873" cy="4195087"/>
        </p:xfrm>
        <a:graphic>
          <a:graphicData uri="http://schemas.openxmlformats.org/drawingml/2006/table">
            <a:tbl>
              <a:tblPr>
                <a:tableStyleId>{5DA37D80-6434-44D0-A028-1B22A696006F}</a:tableStyleId>
              </a:tblPr>
              <a:tblGrid>
                <a:gridCol w="2575064"/>
                <a:gridCol w="3683538"/>
                <a:gridCol w="2484786"/>
                <a:gridCol w="2990485"/>
              </a:tblGrid>
              <a:tr h="1287367">
                <a:tc>
                  <a:txBody>
                    <a:bodyPr/>
                    <a:lstStyle/>
                    <a:p>
                      <a:pPr marL="0" marR="0" algn="ctr" fontAlgn="t">
                        <a:spcBef>
                          <a:spcPts val="0"/>
                        </a:spcBef>
                        <a:spcAft>
                          <a:spcPts val="0"/>
                        </a:spcAft>
                      </a:pPr>
                      <a:endParaRPr lang="en-US" sz="6000" dirty="0">
                        <a:solidFill>
                          <a:schemeClr val="bg1"/>
                        </a:solidFill>
                        <a:latin typeface="Franklin Gothic Demi Cond" panose="020B0706030402020204" pitchFamily="34" charset="0"/>
                      </a:endParaRPr>
                    </a:p>
                  </a:txBody>
                  <a:tcPr marL="41130" marR="41130" marT="41130" marB="41130" anchor="ctr"/>
                </a:tc>
                <a:tc>
                  <a:txBody>
                    <a:bodyPr/>
                    <a:lstStyle/>
                    <a:p>
                      <a:pPr marL="0" marR="0" algn="ctr" fontAlgn="t">
                        <a:spcBef>
                          <a:spcPts val="0"/>
                        </a:spcBef>
                        <a:spcAft>
                          <a:spcPts val="0"/>
                        </a:spcAft>
                      </a:pPr>
                      <a:r>
                        <a:rPr lang="en-US" sz="6000" dirty="0" smtClean="0">
                          <a:solidFill>
                            <a:schemeClr val="bg1"/>
                          </a:solidFill>
                          <a:latin typeface="Franklin Gothic Demi Cond" panose="020B0706030402020204" pitchFamily="34" charset="0"/>
                        </a:rPr>
                        <a:t>Rs./kg</a:t>
                      </a:r>
                      <a:endParaRPr lang="en-US" sz="6000" dirty="0">
                        <a:solidFill>
                          <a:schemeClr val="bg1"/>
                        </a:solidFill>
                        <a:latin typeface="Franklin Gothic Demi Cond" panose="020B0706030402020204" pitchFamily="34" charset="0"/>
                      </a:endParaRPr>
                    </a:p>
                  </a:txBody>
                  <a:tcPr marL="41130" marR="41130" marT="41130" marB="41130" anchor="ctr"/>
                </a:tc>
                <a:tc>
                  <a:txBody>
                    <a:bodyPr/>
                    <a:lstStyle/>
                    <a:p>
                      <a:pPr marL="0" marR="0" algn="ctr" fontAlgn="t">
                        <a:spcBef>
                          <a:spcPts val="0"/>
                        </a:spcBef>
                        <a:spcAft>
                          <a:spcPts val="0"/>
                        </a:spcAft>
                      </a:pPr>
                      <a:r>
                        <a:rPr lang="en-US" sz="6000" dirty="0" smtClean="0">
                          <a:solidFill>
                            <a:schemeClr val="bg1"/>
                          </a:solidFill>
                          <a:latin typeface="Franklin Gothic Demi Cond" panose="020B0706030402020204" pitchFamily="34" charset="0"/>
                        </a:rPr>
                        <a:t>Money</a:t>
                      </a:r>
                      <a:endParaRPr lang="en-US" sz="6000" dirty="0">
                        <a:solidFill>
                          <a:schemeClr val="bg1"/>
                        </a:solidFill>
                        <a:latin typeface="Franklin Gothic Demi Cond" panose="020B0706030402020204" pitchFamily="34" charset="0"/>
                      </a:endParaRPr>
                    </a:p>
                  </a:txBody>
                  <a:tcPr marL="41130" marR="41130" marT="41130" marB="41130" anchor="ctr"/>
                </a:tc>
                <a:tc>
                  <a:txBody>
                    <a:bodyPr/>
                    <a:lstStyle/>
                    <a:p>
                      <a:pPr marL="0" marR="0" algn="ctr" fontAlgn="t">
                        <a:spcBef>
                          <a:spcPts val="0"/>
                        </a:spcBef>
                        <a:spcAft>
                          <a:spcPts val="0"/>
                        </a:spcAft>
                      </a:pPr>
                      <a:r>
                        <a:rPr lang="en-US" sz="6000" dirty="0" smtClean="0">
                          <a:solidFill>
                            <a:schemeClr val="bg1"/>
                          </a:solidFill>
                          <a:latin typeface="Franklin Gothic Demi Cond" panose="020B0706030402020204" pitchFamily="34" charset="0"/>
                        </a:rPr>
                        <a:t>Buy?</a:t>
                      </a:r>
                      <a:endParaRPr lang="en-US" sz="6000" dirty="0">
                        <a:solidFill>
                          <a:schemeClr val="bg1"/>
                        </a:solidFill>
                        <a:latin typeface="Franklin Gothic Demi Cond" panose="020B0706030402020204" pitchFamily="34" charset="0"/>
                      </a:endParaRPr>
                    </a:p>
                  </a:txBody>
                  <a:tcPr marL="41130" marR="41130" marT="41130" marB="41130" anchor="ctr"/>
                </a:tc>
              </a:tr>
              <a:tr h="720215">
                <a:tc>
                  <a:txBody>
                    <a:bodyPr/>
                    <a:lstStyle/>
                    <a:p>
                      <a:pPr marL="0" marR="0" algn="ctr" fontAlgn="t">
                        <a:spcBef>
                          <a:spcPts val="0"/>
                        </a:spcBef>
                        <a:spcAft>
                          <a:spcPts val="0"/>
                        </a:spcAft>
                      </a:pPr>
                      <a:r>
                        <a:rPr lang="en-US" sz="6000">
                          <a:solidFill>
                            <a:schemeClr val="bg1"/>
                          </a:solidFill>
                          <a:latin typeface="Franklin Gothic Demi Cond" panose="020B0706030402020204" pitchFamily="34" charset="0"/>
                        </a:rPr>
                        <a:t>1st Jan</a:t>
                      </a:r>
                    </a:p>
                  </a:txBody>
                  <a:tcPr marL="41130" marR="41130" marT="41130" marB="41130" anchor="ctr"/>
                </a:tc>
                <a:tc>
                  <a:txBody>
                    <a:bodyPr/>
                    <a:lstStyle/>
                    <a:p>
                      <a:pPr marL="0" marR="0" algn="ctr" fontAlgn="t">
                        <a:spcBef>
                          <a:spcPts val="0"/>
                        </a:spcBef>
                        <a:spcAft>
                          <a:spcPts val="0"/>
                        </a:spcAft>
                      </a:pPr>
                      <a:r>
                        <a:rPr lang="en-US" sz="6000" dirty="0">
                          <a:solidFill>
                            <a:schemeClr val="bg1"/>
                          </a:solidFill>
                          <a:latin typeface="Franklin Gothic Demi Cond" panose="020B0706030402020204" pitchFamily="34" charset="0"/>
                        </a:rPr>
                        <a:t>20</a:t>
                      </a:r>
                    </a:p>
                  </a:txBody>
                  <a:tcPr marL="41130" marR="41130" marT="41130" marB="41130" anchor="ctr"/>
                </a:tc>
                <a:tc>
                  <a:txBody>
                    <a:bodyPr/>
                    <a:lstStyle/>
                    <a:p>
                      <a:pPr marL="0" marR="0" algn="ctr" fontAlgn="t">
                        <a:spcBef>
                          <a:spcPts val="0"/>
                        </a:spcBef>
                        <a:spcAft>
                          <a:spcPts val="0"/>
                        </a:spcAft>
                      </a:pPr>
                      <a:r>
                        <a:rPr lang="en-US" sz="6000" dirty="0">
                          <a:solidFill>
                            <a:schemeClr val="bg1"/>
                          </a:solidFill>
                          <a:latin typeface="Franklin Gothic Demi Cond" panose="020B0706030402020204" pitchFamily="34" charset="0"/>
                        </a:rPr>
                        <a:t>100</a:t>
                      </a:r>
                    </a:p>
                  </a:txBody>
                  <a:tcPr marL="41130" marR="41130" marT="41130" marB="41130" anchor="ctr"/>
                </a:tc>
                <a:tc>
                  <a:txBody>
                    <a:bodyPr/>
                    <a:lstStyle/>
                    <a:p>
                      <a:pPr marL="0" marR="0" algn="ctr" fontAlgn="t">
                        <a:spcBef>
                          <a:spcPts val="0"/>
                        </a:spcBef>
                        <a:spcAft>
                          <a:spcPts val="0"/>
                        </a:spcAft>
                      </a:pPr>
                      <a:r>
                        <a:rPr lang="en-US" sz="6000" dirty="0">
                          <a:solidFill>
                            <a:schemeClr val="bg1"/>
                          </a:solidFill>
                          <a:latin typeface="Franklin Gothic Demi Cond" panose="020B0706030402020204" pitchFamily="34" charset="0"/>
                        </a:rPr>
                        <a:t>5 kg</a:t>
                      </a:r>
                    </a:p>
                  </a:txBody>
                  <a:tcPr marL="41130" marR="41130" marT="41130" marB="41130" anchor="ctr"/>
                </a:tc>
              </a:tr>
              <a:tr h="720215">
                <a:tc>
                  <a:txBody>
                    <a:bodyPr/>
                    <a:lstStyle/>
                    <a:p>
                      <a:pPr marL="0" marR="0" algn="ctr" fontAlgn="t">
                        <a:spcBef>
                          <a:spcPts val="0"/>
                        </a:spcBef>
                        <a:spcAft>
                          <a:spcPts val="0"/>
                        </a:spcAft>
                      </a:pPr>
                      <a:r>
                        <a:rPr lang="en-US" sz="6000">
                          <a:solidFill>
                            <a:schemeClr val="bg1"/>
                          </a:solidFill>
                          <a:latin typeface="Franklin Gothic Demi Cond" panose="020B0706030402020204" pitchFamily="34" charset="0"/>
                        </a:rPr>
                        <a:t>31st Dec</a:t>
                      </a:r>
                    </a:p>
                  </a:txBody>
                  <a:tcPr marL="41130" marR="41130" marT="41130" marB="41130" anchor="ctr"/>
                </a:tc>
                <a:tc>
                  <a:txBody>
                    <a:bodyPr/>
                    <a:lstStyle/>
                    <a:p>
                      <a:pPr marL="0" marR="0" algn="ctr" fontAlgn="t">
                        <a:spcBef>
                          <a:spcPts val="0"/>
                        </a:spcBef>
                        <a:spcAft>
                          <a:spcPts val="0"/>
                        </a:spcAft>
                      </a:pPr>
                      <a:r>
                        <a:rPr lang="en-US" sz="6000" dirty="0">
                          <a:solidFill>
                            <a:schemeClr val="bg1"/>
                          </a:solidFill>
                          <a:latin typeface="Franklin Gothic Demi Cond" panose="020B0706030402020204" pitchFamily="34" charset="0"/>
                        </a:rPr>
                        <a:t>100</a:t>
                      </a:r>
                    </a:p>
                  </a:txBody>
                  <a:tcPr marL="41130" marR="41130" marT="41130" marB="41130" anchor="ctr"/>
                </a:tc>
                <a:tc>
                  <a:txBody>
                    <a:bodyPr/>
                    <a:lstStyle/>
                    <a:p>
                      <a:pPr marL="0" marR="0" algn="ctr" fontAlgn="t">
                        <a:spcBef>
                          <a:spcPts val="0"/>
                        </a:spcBef>
                        <a:spcAft>
                          <a:spcPts val="0"/>
                        </a:spcAft>
                      </a:pPr>
                      <a:r>
                        <a:rPr lang="en-US" sz="6000" dirty="0" smtClean="0">
                          <a:solidFill>
                            <a:schemeClr val="bg1"/>
                          </a:solidFill>
                          <a:latin typeface="Franklin Gothic Demi Cond" panose="020B0706030402020204" pitchFamily="34" charset="0"/>
                        </a:rPr>
                        <a:t>104</a:t>
                      </a:r>
                      <a:endParaRPr lang="en-US" sz="6000" dirty="0">
                        <a:solidFill>
                          <a:schemeClr val="bg1"/>
                        </a:solidFill>
                        <a:latin typeface="Franklin Gothic Demi Cond" panose="020B0706030402020204" pitchFamily="34" charset="0"/>
                      </a:endParaRPr>
                    </a:p>
                  </a:txBody>
                  <a:tcPr marL="41130" marR="41130" marT="41130" marB="41130" anchor="ctr"/>
                </a:tc>
                <a:tc>
                  <a:txBody>
                    <a:bodyPr/>
                    <a:lstStyle/>
                    <a:p>
                      <a:pPr marL="0" marR="0" algn="ctr" fontAlgn="t">
                        <a:spcBef>
                          <a:spcPts val="0"/>
                        </a:spcBef>
                        <a:spcAft>
                          <a:spcPts val="0"/>
                        </a:spcAft>
                      </a:pPr>
                      <a:r>
                        <a:rPr lang="en-US" sz="6000" dirty="0">
                          <a:solidFill>
                            <a:schemeClr val="bg1"/>
                          </a:solidFill>
                          <a:latin typeface="Franklin Gothic Demi Cond" panose="020B0706030402020204" pitchFamily="34" charset="0"/>
                        </a:rPr>
                        <a:t>~1 kg</a:t>
                      </a:r>
                    </a:p>
                  </a:txBody>
                  <a:tcPr marL="41130" marR="41130" marT="41130" marB="41130" anchor="ctr"/>
                </a:tc>
              </a:tr>
            </a:tbl>
          </a:graphicData>
        </a:graphic>
      </p:graphicFrame>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2075" y="4015605"/>
            <a:ext cx="3186819" cy="1922208"/>
          </a:xfrm>
          <a:prstGeom prst="rect">
            <a:avLst/>
          </a:prstGeom>
        </p:spPr>
      </p:pic>
      <p:sp>
        <p:nvSpPr>
          <p:cNvPr id="4" name="TextBox 3"/>
          <p:cNvSpPr txBox="1"/>
          <p:nvPr/>
        </p:nvSpPr>
        <p:spPr>
          <a:xfrm>
            <a:off x="8900932" y="3818780"/>
            <a:ext cx="3291068" cy="1838801"/>
          </a:xfrm>
          <a:prstGeom prst="upArrowCallout">
            <a:avLst/>
          </a:prstGeom>
          <a:solidFill>
            <a:schemeClr val="accent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Purchasing Power?</a:t>
            </a:r>
          </a:p>
        </p:txBody>
      </p:sp>
    </p:spTree>
    <p:extLst>
      <p:ext uri="{BB962C8B-B14F-4D97-AF65-F5344CB8AC3E}">
        <p14:creationId xmlns:p14="http://schemas.microsoft.com/office/powerpoint/2010/main" val="39333835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4164331044"/>
              </p:ext>
            </p:extLst>
          </p:nvPr>
        </p:nvGraphicFramePr>
        <p:xfrm>
          <a:off x="925680" y="948281"/>
          <a:ext cx="9800232" cy="4826904"/>
        </p:xfrm>
        <a:graphic>
          <a:graphicData uri="http://schemas.openxmlformats.org/drawingml/2006/table">
            <a:tbl>
              <a:tblPr/>
              <a:tblGrid>
                <a:gridCol w="2104912"/>
                <a:gridCol w="1889566"/>
                <a:gridCol w="2570003"/>
                <a:gridCol w="3235751"/>
              </a:tblGrid>
              <a:tr h="2507884">
                <a:tc>
                  <a:txBody>
                    <a:bodyPr/>
                    <a:lstStyle/>
                    <a:p>
                      <a:pPr algn="ctr" fontAlgn="t">
                        <a:spcBef>
                          <a:spcPts val="0"/>
                        </a:spcBef>
                        <a:spcAft>
                          <a:spcPts val="0"/>
                        </a:spcAft>
                      </a:pPr>
                      <a:endParaRPr lang="en-US" sz="3200" dirty="0">
                        <a:solidFill>
                          <a:schemeClr val="bg1"/>
                        </a:solidFill>
                        <a:latin typeface="Franklin Gothic Heavy" panose="020B09030201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0"/>
                        </a:spcAft>
                      </a:pPr>
                      <a:r>
                        <a:rPr lang="en-US" sz="3200" dirty="0" smtClean="0">
                          <a:solidFill>
                            <a:schemeClr val="bg1"/>
                          </a:solidFill>
                          <a:latin typeface="Franklin Gothic Heavy" panose="020B0903020102020204" pitchFamily="34" charset="0"/>
                        </a:rPr>
                        <a:t>Nominal</a:t>
                      </a:r>
                      <a:endParaRPr lang="en-US" sz="3200" dirty="0">
                        <a:solidFill>
                          <a:schemeClr val="bg1"/>
                        </a:solidFill>
                        <a:latin typeface="Franklin Gothic Heavy" panose="020B09030201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0"/>
                        </a:spcAft>
                      </a:pPr>
                      <a:r>
                        <a:rPr lang="en-US" sz="3200" dirty="0" smtClean="0">
                          <a:solidFill>
                            <a:schemeClr val="bg1"/>
                          </a:solidFill>
                          <a:latin typeface="Franklin Gothic Heavy" panose="020B0903020102020204" pitchFamily="34" charset="0"/>
                        </a:rPr>
                        <a:t>CPI (Inflation</a:t>
                      </a:r>
                      <a:r>
                        <a:rPr lang="en-US" sz="3200" dirty="0">
                          <a:solidFill>
                            <a:schemeClr val="bg1"/>
                          </a:solidFill>
                          <a:latin typeface="Franklin Gothic Heavy" panose="020B0903020102020204" pitchFamily="34" charset="0"/>
                        </a:rPr>
                        <a: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0"/>
                        </a:spcAft>
                      </a:pPr>
                      <a:r>
                        <a:rPr lang="en-US" sz="3200" dirty="0" smtClean="0">
                          <a:solidFill>
                            <a:schemeClr val="bg1"/>
                          </a:solidFill>
                          <a:latin typeface="Franklin Gothic Heavy" panose="020B0903020102020204" pitchFamily="34" charset="0"/>
                        </a:rPr>
                        <a:t>Real</a:t>
                      </a:r>
                    </a:p>
                    <a:p>
                      <a:pPr algn="ctr" fontAlgn="t">
                        <a:spcBef>
                          <a:spcPts val="0"/>
                        </a:spcBef>
                        <a:spcAft>
                          <a:spcPts val="0"/>
                        </a:spcAft>
                      </a:pPr>
                      <a:r>
                        <a:rPr lang="en-US" sz="3200" dirty="0" smtClean="0">
                          <a:solidFill>
                            <a:schemeClr val="bg1"/>
                          </a:solidFill>
                          <a:latin typeface="Franklin Gothic Heavy" panose="020B0903020102020204" pitchFamily="34" charset="0"/>
                        </a:rPr>
                        <a:t>=Nominal</a:t>
                      </a:r>
                      <a:r>
                        <a:rPr lang="en-US" sz="3200" baseline="0" dirty="0" smtClean="0">
                          <a:solidFill>
                            <a:schemeClr val="bg1"/>
                          </a:solidFill>
                          <a:latin typeface="Franklin Gothic Heavy" panose="020B0903020102020204" pitchFamily="34" charset="0"/>
                        </a:rPr>
                        <a:t> MINUS inflation </a:t>
                      </a:r>
                      <a:endParaRPr lang="en-US" sz="3200" dirty="0">
                        <a:solidFill>
                          <a:schemeClr val="bg1"/>
                        </a:solidFill>
                        <a:latin typeface="Franklin Gothic Heavy" panose="020B09030201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1019689">
                <a:tc>
                  <a:txBody>
                    <a:bodyPr/>
                    <a:lstStyle/>
                    <a:p>
                      <a:pPr algn="ctr" fontAlgn="t">
                        <a:spcBef>
                          <a:spcPts val="0"/>
                        </a:spcBef>
                        <a:spcAft>
                          <a:spcPts val="1300"/>
                        </a:spcAft>
                      </a:pPr>
                      <a:r>
                        <a:rPr lang="en-US" sz="3200" dirty="0" smtClean="0">
                          <a:solidFill>
                            <a:schemeClr val="bg1"/>
                          </a:solidFill>
                          <a:latin typeface="Franklin Gothic Heavy" panose="020B0903020102020204" pitchFamily="34" charset="0"/>
                        </a:rPr>
                        <a:t>Savings</a:t>
                      </a:r>
                      <a:r>
                        <a:rPr lang="en-US" sz="3200" baseline="0" dirty="0" smtClean="0">
                          <a:solidFill>
                            <a:schemeClr val="bg1"/>
                          </a:solidFill>
                          <a:latin typeface="Franklin Gothic Heavy" panose="020B0903020102020204" pitchFamily="34" charset="0"/>
                        </a:rPr>
                        <a:t> account</a:t>
                      </a:r>
                      <a:endParaRPr lang="en-US" sz="3200" dirty="0">
                        <a:solidFill>
                          <a:schemeClr val="bg1"/>
                        </a:solidFill>
                        <a:latin typeface="Franklin Gothic Heavy" panose="020B09030201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1300"/>
                        </a:spcAft>
                      </a:pPr>
                      <a:r>
                        <a:rPr lang="en-US" sz="5400" dirty="0" smtClean="0">
                          <a:solidFill>
                            <a:schemeClr val="bg1"/>
                          </a:solidFill>
                          <a:latin typeface="Franklin Gothic Heavy" panose="020B0903020102020204" pitchFamily="34" charset="0"/>
                        </a:rPr>
                        <a:t>4%</a:t>
                      </a:r>
                      <a:endParaRPr lang="en-US" sz="5400" dirty="0">
                        <a:solidFill>
                          <a:schemeClr val="bg1"/>
                        </a:solidFill>
                        <a:latin typeface="Franklin Gothic Heavy" panose="020B09030201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1300"/>
                        </a:spcAft>
                      </a:pPr>
                      <a:r>
                        <a:rPr lang="en-US" sz="5400" dirty="0" smtClean="0">
                          <a:solidFill>
                            <a:srgbClr val="FF9999"/>
                          </a:solidFill>
                          <a:latin typeface="Franklin Gothic Heavy" panose="020B0903020102020204" pitchFamily="34" charset="0"/>
                        </a:rPr>
                        <a:t>11%</a:t>
                      </a:r>
                      <a:endParaRPr lang="en-US" sz="5400" dirty="0">
                        <a:solidFill>
                          <a:srgbClr val="FF9999"/>
                        </a:solidFill>
                        <a:latin typeface="Franklin Gothic Heavy" panose="020B09030201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1300"/>
                        </a:spcAft>
                      </a:pPr>
                      <a:r>
                        <a:rPr lang="en-US" sz="5400" dirty="0">
                          <a:solidFill>
                            <a:schemeClr val="accent4"/>
                          </a:solidFill>
                          <a:latin typeface="Franklin Gothic Heavy" panose="020B0903020102020204" pitchFamily="34" charset="0"/>
                        </a:rPr>
                        <a:t>-</a:t>
                      </a:r>
                      <a:r>
                        <a:rPr lang="en-US" sz="5400" dirty="0" smtClean="0">
                          <a:solidFill>
                            <a:schemeClr val="accent4"/>
                          </a:solidFill>
                          <a:latin typeface="Franklin Gothic Heavy" panose="020B0903020102020204" pitchFamily="34" charset="0"/>
                        </a:rPr>
                        <a:t>7%</a:t>
                      </a:r>
                      <a:endParaRPr lang="en-US" sz="5400" dirty="0">
                        <a:solidFill>
                          <a:schemeClr val="accent4"/>
                        </a:solidFill>
                        <a:latin typeface="Franklin Gothic Heavy" panose="020B09030201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1019689">
                <a:tc>
                  <a:txBody>
                    <a:bodyPr/>
                    <a:lstStyle/>
                    <a:p>
                      <a:pPr algn="ctr" fontAlgn="t">
                        <a:spcBef>
                          <a:spcPts val="0"/>
                        </a:spcBef>
                        <a:spcAft>
                          <a:spcPts val="1300"/>
                        </a:spcAft>
                      </a:pPr>
                      <a:r>
                        <a:rPr lang="en-US" sz="3200" dirty="0" smtClean="0">
                          <a:solidFill>
                            <a:schemeClr val="bg1"/>
                          </a:solidFill>
                          <a:latin typeface="Franklin Gothic Heavy" panose="020B0903020102020204" pitchFamily="34" charset="0"/>
                        </a:rPr>
                        <a:t>Fixed</a:t>
                      </a:r>
                    </a:p>
                    <a:p>
                      <a:pPr algn="ctr" fontAlgn="t">
                        <a:spcBef>
                          <a:spcPts val="0"/>
                        </a:spcBef>
                        <a:spcAft>
                          <a:spcPts val="1300"/>
                        </a:spcAft>
                      </a:pPr>
                      <a:r>
                        <a:rPr lang="en-US" sz="3200" dirty="0" smtClean="0">
                          <a:solidFill>
                            <a:schemeClr val="bg1"/>
                          </a:solidFill>
                          <a:latin typeface="Franklin Gothic Heavy" panose="020B0903020102020204" pitchFamily="34" charset="0"/>
                        </a:rPr>
                        <a:t>Deposit</a:t>
                      </a:r>
                      <a:endParaRPr lang="en-US" sz="3200" dirty="0">
                        <a:solidFill>
                          <a:schemeClr val="bg1"/>
                        </a:solidFill>
                        <a:latin typeface="Franklin Gothic Heavy" panose="020B09030201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1300"/>
                        </a:spcAft>
                      </a:pPr>
                      <a:r>
                        <a:rPr lang="en-US" sz="5400" dirty="0" smtClean="0">
                          <a:solidFill>
                            <a:schemeClr val="bg1"/>
                          </a:solidFill>
                          <a:latin typeface="Franklin Gothic Heavy" panose="020B0903020102020204" pitchFamily="34" charset="0"/>
                        </a:rPr>
                        <a:t>9%</a:t>
                      </a:r>
                      <a:endParaRPr lang="en-US" sz="5400" dirty="0">
                        <a:solidFill>
                          <a:schemeClr val="bg1"/>
                        </a:solidFill>
                        <a:latin typeface="Franklin Gothic Heavy" panose="020B09030201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1300"/>
                        </a:spcAft>
                      </a:pPr>
                      <a:r>
                        <a:rPr lang="en-US" sz="5400" dirty="0" smtClean="0">
                          <a:solidFill>
                            <a:srgbClr val="FF9999"/>
                          </a:solidFill>
                          <a:latin typeface="Franklin Gothic Heavy" panose="020B0903020102020204" pitchFamily="34" charset="0"/>
                        </a:rPr>
                        <a:t>11%</a:t>
                      </a:r>
                      <a:endParaRPr lang="en-US" sz="5400" dirty="0">
                        <a:solidFill>
                          <a:srgbClr val="FF9999"/>
                        </a:solidFill>
                        <a:latin typeface="Franklin Gothic Heavy" panose="020B09030201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1300"/>
                        </a:spcAft>
                      </a:pPr>
                      <a:r>
                        <a:rPr lang="en-US" sz="5400" dirty="0">
                          <a:solidFill>
                            <a:schemeClr val="accent4"/>
                          </a:solidFill>
                          <a:latin typeface="Franklin Gothic Heavy" panose="020B0903020102020204" pitchFamily="34" charset="0"/>
                        </a:rPr>
                        <a:t>-</a:t>
                      </a:r>
                      <a:r>
                        <a:rPr lang="en-US" sz="5400" dirty="0" smtClean="0">
                          <a:solidFill>
                            <a:schemeClr val="accent4"/>
                          </a:solidFill>
                          <a:latin typeface="Franklin Gothic Heavy" panose="020B0903020102020204" pitchFamily="34" charset="0"/>
                        </a:rPr>
                        <a:t>2%</a:t>
                      </a:r>
                      <a:endParaRPr lang="en-US" sz="5400" dirty="0">
                        <a:solidFill>
                          <a:schemeClr val="accent4"/>
                        </a:solidFill>
                        <a:latin typeface="Franklin Gothic Heavy" panose="020B09030201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bl>
          </a:graphicData>
        </a:graphic>
      </p:graphicFrame>
      <p:sp>
        <p:nvSpPr>
          <p:cNvPr id="5" name="Title 4"/>
          <p:cNvSpPr>
            <a:spLocks noGrp="1"/>
          </p:cNvSpPr>
          <p:nvPr>
            <p:ph type="title"/>
          </p:nvPr>
        </p:nvSpPr>
        <p:spPr/>
        <p:txBody>
          <a:bodyPr>
            <a:normAutofit fontScale="90000"/>
          </a:bodyPr>
          <a:lstStyle/>
          <a:p>
            <a:r>
              <a:rPr lang="en-US" dirty="0" smtClean="0"/>
              <a:t>Interest Rate: Real Vs. Nominal</a:t>
            </a:r>
            <a:endParaRPr lang="en-US" dirty="0"/>
          </a:p>
        </p:txBody>
      </p:sp>
    </p:spTree>
    <p:extLst>
      <p:ext uri="{BB962C8B-B14F-4D97-AF65-F5344CB8AC3E}">
        <p14:creationId xmlns:p14="http://schemas.microsoft.com/office/powerpoint/2010/main" val="11322991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6600" dirty="0" smtClean="0"/>
              <a:t>Jan 2012: ~27,000</a:t>
            </a:r>
          </a:p>
          <a:p>
            <a:r>
              <a:rPr lang="en-US" sz="6600" dirty="0" smtClean="0"/>
              <a:t>Jan 2013: ~31,000</a:t>
            </a:r>
          </a:p>
          <a:p>
            <a:r>
              <a:rPr lang="en-US" sz="6600" dirty="0" smtClean="0">
                <a:solidFill>
                  <a:srgbClr val="92D050"/>
                </a:solidFill>
              </a:rPr>
              <a:t>Profit</a:t>
            </a:r>
            <a:r>
              <a:rPr lang="en-US" sz="6600" dirty="0" smtClean="0"/>
              <a:t> : (31-27)/27= 15%</a:t>
            </a:r>
          </a:p>
        </p:txBody>
      </p:sp>
      <p:sp>
        <p:nvSpPr>
          <p:cNvPr id="3" name="Title 2"/>
          <p:cNvSpPr>
            <a:spLocks noGrp="1"/>
          </p:cNvSpPr>
          <p:nvPr>
            <p:ph type="title"/>
          </p:nvPr>
        </p:nvSpPr>
        <p:spPr/>
        <p:txBody>
          <a:bodyPr>
            <a:normAutofit fontScale="90000"/>
          </a:bodyPr>
          <a:lstStyle/>
          <a:p>
            <a:r>
              <a:rPr lang="en-US" dirty="0" smtClean="0"/>
              <a:t>Investment in gold</a:t>
            </a:r>
            <a:endParaRPr lang="en-US" dirty="0"/>
          </a:p>
        </p:txBody>
      </p:sp>
    </p:spTree>
    <p:extLst>
      <p:ext uri="{BB962C8B-B14F-4D97-AF65-F5344CB8AC3E}">
        <p14:creationId xmlns:p14="http://schemas.microsoft.com/office/powerpoint/2010/main" val="37543748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95006543"/>
              </p:ext>
            </p:extLst>
          </p:nvPr>
        </p:nvGraphicFramePr>
        <p:xfrm>
          <a:off x="925680" y="948281"/>
          <a:ext cx="9800232" cy="5179348"/>
        </p:xfrm>
        <a:graphic>
          <a:graphicData uri="http://schemas.openxmlformats.org/drawingml/2006/table">
            <a:tbl>
              <a:tblPr/>
              <a:tblGrid>
                <a:gridCol w="2104912"/>
                <a:gridCol w="1889566"/>
                <a:gridCol w="2570003"/>
                <a:gridCol w="3235751"/>
              </a:tblGrid>
              <a:tr h="1840639">
                <a:tc>
                  <a:txBody>
                    <a:bodyPr/>
                    <a:lstStyle/>
                    <a:p>
                      <a:pPr algn="ctr" fontAlgn="t">
                        <a:spcBef>
                          <a:spcPts val="0"/>
                        </a:spcBef>
                        <a:spcAft>
                          <a:spcPts val="0"/>
                        </a:spcAft>
                      </a:pPr>
                      <a:endParaRPr lang="en-US" sz="3200" dirty="0">
                        <a:solidFill>
                          <a:schemeClr val="bg1"/>
                        </a:solidFill>
                        <a:latin typeface="Franklin Gothic Heavy" panose="020B09030201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0"/>
                        </a:spcAft>
                      </a:pPr>
                      <a:r>
                        <a:rPr lang="en-US" sz="3200" dirty="0" smtClean="0">
                          <a:solidFill>
                            <a:schemeClr val="bg1"/>
                          </a:solidFill>
                          <a:latin typeface="Franklin Gothic Heavy" panose="020B0903020102020204" pitchFamily="34" charset="0"/>
                        </a:rPr>
                        <a:t>Nominal</a:t>
                      </a:r>
                      <a:endParaRPr lang="en-US" sz="3200" dirty="0">
                        <a:solidFill>
                          <a:schemeClr val="bg1"/>
                        </a:solidFill>
                        <a:latin typeface="Franklin Gothic Heavy" panose="020B09030201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0"/>
                        </a:spcAft>
                      </a:pPr>
                      <a:r>
                        <a:rPr lang="en-US" sz="3200" dirty="0" smtClean="0">
                          <a:solidFill>
                            <a:schemeClr val="bg1"/>
                          </a:solidFill>
                          <a:latin typeface="Franklin Gothic Heavy" panose="020B0903020102020204" pitchFamily="34" charset="0"/>
                        </a:rPr>
                        <a:t>CPI (Inflation</a:t>
                      </a:r>
                      <a:r>
                        <a:rPr lang="en-US" sz="3200" dirty="0">
                          <a:solidFill>
                            <a:schemeClr val="bg1"/>
                          </a:solidFill>
                          <a:latin typeface="Franklin Gothic Heavy" panose="020B0903020102020204" pitchFamily="34" charset="0"/>
                        </a:rPr>
                        <a: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0"/>
                        </a:spcAft>
                      </a:pPr>
                      <a:r>
                        <a:rPr lang="en-US" sz="3200" dirty="0" smtClean="0">
                          <a:solidFill>
                            <a:schemeClr val="bg1"/>
                          </a:solidFill>
                          <a:latin typeface="Franklin Gothic Heavy" panose="020B0903020102020204" pitchFamily="34" charset="0"/>
                        </a:rPr>
                        <a:t>Real</a:t>
                      </a:r>
                    </a:p>
                    <a:p>
                      <a:pPr algn="ctr" fontAlgn="t">
                        <a:spcBef>
                          <a:spcPts val="0"/>
                        </a:spcBef>
                        <a:spcAft>
                          <a:spcPts val="0"/>
                        </a:spcAft>
                      </a:pPr>
                      <a:r>
                        <a:rPr lang="en-US" sz="3200" dirty="0" smtClean="0">
                          <a:solidFill>
                            <a:schemeClr val="bg1"/>
                          </a:solidFill>
                          <a:latin typeface="Franklin Gothic Heavy" panose="020B0903020102020204" pitchFamily="34" charset="0"/>
                        </a:rPr>
                        <a:t>=Nominal</a:t>
                      </a:r>
                      <a:r>
                        <a:rPr lang="en-US" sz="3200" baseline="0" dirty="0" smtClean="0">
                          <a:solidFill>
                            <a:schemeClr val="bg1"/>
                          </a:solidFill>
                          <a:latin typeface="Franklin Gothic Heavy" panose="020B0903020102020204" pitchFamily="34" charset="0"/>
                        </a:rPr>
                        <a:t> MINUS inflation </a:t>
                      </a:r>
                      <a:endParaRPr lang="en-US" sz="3200" dirty="0">
                        <a:solidFill>
                          <a:schemeClr val="bg1"/>
                        </a:solidFill>
                        <a:latin typeface="Franklin Gothic Heavy" panose="020B09030201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1019689">
                <a:tc>
                  <a:txBody>
                    <a:bodyPr/>
                    <a:lstStyle/>
                    <a:p>
                      <a:pPr algn="ctr" fontAlgn="t">
                        <a:spcBef>
                          <a:spcPts val="0"/>
                        </a:spcBef>
                        <a:spcAft>
                          <a:spcPts val="1300"/>
                        </a:spcAft>
                      </a:pPr>
                      <a:r>
                        <a:rPr lang="en-US" sz="3200" dirty="0" smtClean="0">
                          <a:solidFill>
                            <a:schemeClr val="bg1"/>
                          </a:solidFill>
                          <a:latin typeface="Franklin Gothic Heavy" panose="020B0903020102020204" pitchFamily="34" charset="0"/>
                        </a:rPr>
                        <a:t>Savings</a:t>
                      </a:r>
                      <a:r>
                        <a:rPr lang="en-US" sz="3200" baseline="0" dirty="0" smtClean="0">
                          <a:solidFill>
                            <a:schemeClr val="bg1"/>
                          </a:solidFill>
                          <a:latin typeface="Franklin Gothic Heavy" panose="020B0903020102020204" pitchFamily="34" charset="0"/>
                        </a:rPr>
                        <a:t> account</a:t>
                      </a:r>
                      <a:endParaRPr lang="en-US" sz="3200" dirty="0">
                        <a:solidFill>
                          <a:schemeClr val="bg1"/>
                        </a:solidFill>
                        <a:latin typeface="Franklin Gothic Heavy" panose="020B09030201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1300"/>
                        </a:spcAft>
                      </a:pPr>
                      <a:r>
                        <a:rPr lang="en-US" sz="5400" dirty="0" smtClean="0">
                          <a:solidFill>
                            <a:schemeClr val="bg1"/>
                          </a:solidFill>
                          <a:latin typeface="Franklin Gothic Heavy" panose="020B0903020102020204" pitchFamily="34" charset="0"/>
                        </a:rPr>
                        <a:t>4%</a:t>
                      </a:r>
                      <a:endParaRPr lang="en-US" sz="5400" dirty="0">
                        <a:solidFill>
                          <a:schemeClr val="bg1"/>
                        </a:solidFill>
                        <a:latin typeface="Franklin Gothic Heavy" panose="020B09030201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1300"/>
                        </a:spcAft>
                      </a:pPr>
                      <a:r>
                        <a:rPr lang="en-US" sz="5400" dirty="0" smtClean="0">
                          <a:solidFill>
                            <a:srgbClr val="FF9999"/>
                          </a:solidFill>
                          <a:latin typeface="Franklin Gothic Heavy" panose="020B0903020102020204" pitchFamily="34" charset="0"/>
                        </a:rPr>
                        <a:t>11%</a:t>
                      </a:r>
                      <a:endParaRPr lang="en-US" sz="5400" dirty="0">
                        <a:solidFill>
                          <a:srgbClr val="FF9999"/>
                        </a:solidFill>
                        <a:latin typeface="Franklin Gothic Heavy" panose="020B09030201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1300"/>
                        </a:spcAft>
                      </a:pPr>
                      <a:r>
                        <a:rPr lang="en-US" sz="5400" dirty="0">
                          <a:solidFill>
                            <a:schemeClr val="accent4"/>
                          </a:solidFill>
                          <a:latin typeface="Franklin Gothic Heavy" panose="020B0903020102020204" pitchFamily="34" charset="0"/>
                        </a:rPr>
                        <a:t>-</a:t>
                      </a:r>
                      <a:r>
                        <a:rPr lang="en-US" sz="5400" dirty="0" smtClean="0">
                          <a:solidFill>
                            <a:schemeClr val="accent4"/>
                          </a:solidFill>
                          <a:latin typeface="Franklin Gothic Heavy" panose="020B0903020102020204" pitchFamily="34" charset="0"/>
                        </a:rPr>
                        <a:t>7%</a:t>
                      </a:r>
                      <a:endParaRPr lang="en-US" sz="5400" dirty="0">
                        <a:solidFill>
                          <a:schemeClr val="accent4"/>
                        </a:solidFill>
                        <a:latin typeface="Franklin Gothic Heavy" panose="020B09030201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1019689">
                <a:tc>
                  <a:txBody>
                    <a:bodyPr/>
                    <a:lstStyle/>
                    <a:p>
                      <a:pPr algn="ctr" fontAlgn="t">
                        <a:spcBef>
                          <a:spcPts val="0"/>
                        </a:spcBef>
                        <a:spcAft>
                          <a:spcPts val="1300"/>
                        </a:spcAft>
                      </a:pPr>
                      <a:r>
                        <a:rPr lang="en-US" sz="3200" dirty="0" smtClean="0">
                          <a:solidFill>
                            <a:schemeClr val="bg1"/>
                          </a:solidFill>
                          <a:latin typeface="Franklin Gothic Heavy" panose="020B0903020102020204" pitchFamily="34" charset="0"/>
                        </a:rPr>
                        <a:t>Fixed</a:t>
                      </a:r>
                    </a:p>
                    <a:p>
                      <a:pPr algn="ctr" fontAlgn="t">
                        <a:spcBef>
                          <a:spcPts val="0"/>
                        </a:spcBef>
                        <a:spcAft>
                          <a:spcPts val="1300"/>
                        </a:spcAft>
                      </a:pPr>
                      <a:r>
                        <a:rPr lang="en-US" sz="3200" dirty="0" smtClean="0">
                          <a:solidFill>
                            <a:schemeClr val="bg1"/>
                          </a:solidFill>
                          <a:latin typeface="Franklin Gothic Heavy" panose="020B0903020102020204" pitchFamily="34" charset="0"/>
                        </a:rPr>
                        <a:t>Deposit</a:t>
                      </a:r>
                      <a:endParaRPr lang="en-US" sz="3200" dirty="0">
                        <a:solidFill>
                          <a:schemeClr val="bg1"/>
                        </a:solidFill>
                        <a:latin typeface="Franklin Gothic Heavy" panose="020B09030201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1300"/>
                        </a:spcAft>
                      </a:pPr>
                      <a:r>
                        <a:rPr lang="en-US" sz="5400" dirty="0" smtClean="0">
                          <a:solidFill>
                            <a:schemeClr val="bg1"/>
                          </a:solidFill>
                          <a:latin typeface="Franklin Gothic Heavy" panose="020B0903020102020204" pitchFamily="34" charset="0"/>
                        </a:rPr>
                        <a:t>9%</a:t>
                      </a:r>
                      <a:endParaRPr lang="en-US" sz="5400" dirty="0">
                        <a:solidFill>
                          <a:schemeClr val="bg1"/>
                        </a:solidFill>
                        <a:latin typeface="Franklin Gothic Heavy" panose="020B09030201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1300"/>
                        </a:spcAft>
                      </a:pPr>
                      <a:r>
                        <a:rPr lang="en-US" sz="5400" dirty="0" smtClean="0">
                          <a:solidFill>
                            <a:srgbClr val="FF9999"/>
                          </a:solidFill>
                          <a:latin typeface="Franklin Gothic Heavy" panose="020B0903020102020204" pitchFamily="34" charset="0"/>
                        </a:rPr>
                        <a:t>11%</a:t>
                      </a:r>
                      <a:endParaRPr lang="en-US" sz="5400" dirty="0">
                        <a:solidFill>
                          <a:srgbClr val="FF9999"/>
                        </a:solidFill>
                        <a:latin typeface="Franklin Gothic Heavy" panose="020B09030201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1300"/>
                        </a:spcAft>
                      </a:pPr>
                      <a:r>
                        <a:rPr lang="en-US" sz="5400" dirty="0">
                          <a:solidFill>
                            <a:schemeClr val="accent4"/>
                          </a:solidFill>
                          <a:latin typeface="Franklin Gothic Heavy" panose="020B0903020102020204" pitchFamily="34" charset="0"/>
                        </a:rPr>
                        <a:t>-</a:t>
                      </a:r>
                      <a:r>
                        <a:rPr lang="en-US" sz="5400" dirty="0" smtClean="0">
                          <a:solidFill>
                            <a:schemeClr val="accent4"/>
                          </a:solidFill>
                          <a:latin typeface="Franklin Gothic Heavy" panose="020B0903020102020204" pitchFamily="34" charset="0"/>
                        </a:rPr>
                        <a:t>2%</a:t>
                      </a:r>
                      <a:endParaRPr lang="en-US" sz="5400" dirty="0">
                        <a:solidFill>
                          <a:schemeClr val="accent4"/>
                        </a:solidFill>
                        <a:latin typeface="Franklin Gothic Heavy" panose="020B09030201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1019689">
                <a:tc>
                  <a:txBody>
                    <a:bodyPr/>
                    <a:lstStyle/>
                    <a:p>
                      <a:pPr algn="ctr" fontAlgn="t">
                        <a:spcBef>
                          <a:spcPts val="0"/>
                        </a:spcBef>
                        <a:spcAft>
                          <a:spcPts val="1300"/>
                        </a:spcAft>
                      </a:pPr>
                      <a:r>
                        <a:rPr lang="en-US" sz="4400" dirty="0" smtClean="0">
                          <a:solidFill>
                            <a:schemeClr val="bg1"/>
                          </a:solidFill>
                          <a:latin typeface="Franklin Gothic Heavy" panose="020B0903020102020204" pitchFamily="34" charset="0"/>
                        </a:rPr>
                        <a:t>Gold</a:t>
                      </a:r>
                      <a:endParaRPr lang="en-US" sz="4400" dirty="0">
                        <a:solidFill>
                          <a:schemeClr val="bg1"/>
                        </a:solidFill>
                        <a:latin typeface="Franklin Gothic Heavy" panose="020B09030201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1300"/>
                        </a:spcAft>
                      </a:pPr>
                      <a:r>
                        <a:rPr lang="en-US" sz="5400" dirty="0" smtClean="0">
                          <a:solidFill>
                            <a:schemeClr val="bg1"/>
                          </a:solidFill>
                          <a:latin typeface="Franklin Gothic Heavy" panose="020B0903020102020204" pitchFamily="34" charset="0"/>
                        </a:rPr>
                        <a:t>15%</a:t>
                      </a:r>
                      <a:endParaRPr lang="en-US" sz="5400" dirty="0">
                        <a:solidFill>
                          <a:schemeClr val="bg1"/>
                        </a:solidFill>
                        <a:latin typeface="Franklin Gothic Heavy" panose="020B09030201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1300"/>
                        </a:spcAft>
                      </a:pPr>
                      <a:r>
                        <a:rPr lang="en-US" sz="5400" dirty="0" smtClean="0">
                          <a:solidFill>
                            <a:srgbClr val="FF9999"/>
                          </a:solidFill>
                          <a:latin typeface="Franklin Gothic Heavy" panose="020B0903020102020204" pitchFamily="34" charset="0"/>
                        </a:rPr>
                        <a:t>11%</a:t>
                      </a:r>
                      <a:endParaRPr lang="en-US" sz="5400" dirty="0">
                        <a:solidFill>
                          <a:srgbClr val="FF9999"/>
                        </a:solidFill>
                        <a:latin typeface="Franklin Gothic Heavy" panose="020B09030201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1300"/>
                        </a:spcAft>
                      </a:pPr>
                      <a:r>
                        <a:rPr lang="en-US" sz="5400" dirty="0" smtClean="0">
                          <a:solidFill>
                            <a:schemeClr val="tx1"/>
                          </a:solidFill>
                          <a:latin typeface="Franklin Gothic Heavy" panose="020B0903020102020204" pitchFamily="34" charset="0"/>
                        </a:rPr>
                        <a:t>+4%</a:t>
                      </a:r>
                      <a:endParaRPr lang="en-US" sz="5400" dirty="0">
                        <a:solidFill>
                          <a:schemeClr val="tx1"/>
                        </a:solidFill>
                        <a:latin typeface="Franklin Gothic Heavy" panose="020B09030201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B050"/>
                    </a:solidFill>
                  </a:tcPr>
                </a:tc>
              </a:tr>
            </a:tbl>
          </a:graphicData>
        </a:graphic>
      </p:graphicFrame>
      <p:sp>
        <p:nvSpPr>
          <p:cNvPr id="5" name="Title 4"/>
          <p:cNvSpPr>
            <a:spLocks noGrp="1"/>
          </p:cNvSpPr>
          <p:nvPr>
            <p:ph type="title"/>
          </p:nvPr>
        </p:nvSpPr>
        <p:spPr/>
        <p:txBody>
          <a:bodyPr>
            <a:normAutofit fontScale="90000"/>
          </a:bodyPr>
          <a:lstStyle/>
          <a:p>
            <a:r>
              <a:rPr lang="en-US" dirty="0" smtClean="0"/>
              <a:t>Interest Rate: Real Vs. Nominal</a:t>
            </a:r>
            <a:endParaRPr lang="en-US" dirty="0"/>
          </a:p>
        </p:txBody>
      </p:sp>
    </p:spTree>
    <p:extLst>
      <p:ext uri="{BB962C8B-B14F-4D97-AF65-F5344CB8AC3E}">
        <p14:creationId xmlns:p14="http://schemas.microsoft.com/office/powerpoint/2010/main" val="24284462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97685" y="2241570"/>
            <a:ext cx="2857500" cy="2857500"/>
          </a:xfrm>
        </p:spPr>
      </p:pic>
      <p:sp>
        <p:nvSpPr>
          <p:cNvPr id="5" name="Content Placeholder 4"/>
          <p:cNvSpPr>
            <a:spLocks noGrp="1"/>
          </p:cNvSpPr>
          <p:nvPr>
            <p:ph idx="1"/>
          </p:nvPr>
        </p:nvSpPr>
        <p:spPr/>
        <p:txBody>
          <a:bodyPr>
            <a:normAutofit/>
          </a:bodyPr>
          <a:lstStyle/>
          <a:p>
            <a:r>
              <a:rPr lang="en-US" dirty="0" smtClean="0"/>
              <a:t>Saving =&gt; Capital…..x</a:t>
            </a:r>
          </a:p>
          <a:p>
            <a:r>
              <a:rPr lang="en-US" dirty="0" smtClean="0"/>
              <a:t>Gold import </a:t>
            </a:r>
            <a:r>
              <a:rPr lang="en-US" dirty="0" smtClean="0">
                <a:solidFill>
                  <a:srgbClr val="FF0000"/>
                </a:solidFill>
              </a:rPr>
              <a:t>▲</a:t>
            </a:r>
            <a:r>
              <a:rPr lang="en-US" dirty="0"/>
              <a:t> </a:t>
            </a:r>
            <a:r>
              <a:rPr lang="en-US" dirty="0" smtClean="0"/>
              <a:t>= Trade deficit </a:t>
            </a:r>
            <a:r>
              <a:rPr lang="en-US" dirty="0" smtClean="0">
                <a:solidFill>
                  <a:srgbClr val="FF0000"/>
                </a:solidFill>
              </a:rPr>
              <a:t>▲</a:t>
            </a:r>
          </a:p>
          <a:p>
            <a:r>
              <a:rPr lang="en-US" dirty="0" smtClean="0"/>
              <a:t>Current Account Deficit </a:t>
            </a:r>
            <a:r>
              <a:rPr lang="en-US" dirty="0" smtClean="0">
                <a:solidFill>
                  <a:srgbClr val="FF0000"/>
                </a:solidFill>
              </a:rPr>
              <a:t>▲</a:t>
            </a:r>
          </a:p>
          <a:p>
            <a:r>
              <a:rPr lang="en-US" dirty="0" smtClean="0"/>
              <a:t>Rupee </a:t>
            </a:r>
            <a:r>
              <a:rPr lang="en-US" dirty="0" smtClean="0">
                <a:solidFill>
                  <a:srgbClr val="FF0000"/>
                </a:solidFill>
              </a:rPr>
              <a:t>▼</a:t>
            </a:r>
          </a:p>
          <a:p>
            <a:r>
              <a:rPr lang="en-US" dirty="0" smtClean="0"/>
              <a:t>Crude oil </a:t>
            </a:r>
            <a:r>
              <a:rPr lang="en-US" dirty="0" smtClean="0">
                <a:solidFill>
                  <a:srgbClr val="FF0000"/>
                </a:solidFill>
              </a:rPr>
              <a:t>▲ = </a:t>
            </a:r>
            <a:r>
              <a:rPr lang="en-US" dirty="0" smtClean="0"/>
              <a:t>Petrol, Diesel </a:t>
            </a:r>
            <a:r>
              <a:rPr lang="en-US" dirty="0" smtClean="0">
                <a:solidFill>
                  <a:srgbClr val="FF0000"/>
                </a:solidFill>
              </a:rPr>
              <a:t>▲</a:t>
            </a:r>
            <a:endParaRPr lang="en-US" dirty="0" smtClean="0"/>
          </a:p>
          <a:p>
            <a:r>
              <a:rPr lang="en-US" dirty="0" smtClean="0"/>
              <a:t>Inflation </a:t>
            </a:r>
            <a:r>
              <a:rPr lang="en-US" dirty="0" smtClean="0">
                <a:solidFill>
                  <a:srgbClr val="FF0000"/>
                </a:solidFill>
              </a:rPr>
              <a:t>▲</a:t>
            </a:r>
          </a:p>
          <a:p>
            <a:r>
              <a:rPr lang="en-US" dirty="0" smtClean="0"/>
              <a:t>Real Interest rate (negative)</a:t>
            </a:r>
          </a:p>
          <a:p>
            <a:r>
              <a:rPr lang="en-US" dirty="0" smtClean="0"/>
              <a:t>More Gold consumption</a:t>
            </a:r>
            <a:endParaRPr lang="en-US" dirty="0"/>
          </a:p>
        </p:txBody>
      </p:sp>
      <p:sp>
        <p:nvSpPr>
          <p:cNvPr id="4" name="Title 3"/>
          <p:cNvSpPr>
            <a:spLocks noGrp="1"/>
          </p:cNvSpPr>
          <p:nvPr>
            <p:ph type="title"/>
          </p:nvPr>
        </p:nvSpPr>
        <p:spPr/>
        <p:txBody>
          <a:bodyPr/>
          <a:lstStyle/>
          <a:p>
            <a:r>
              <a:rPr lang="en-US" dirty="0" smtClean="0"/>
              <a:t>Why Gold consumption bad?</a:t>
            </a:r>
            <a:endParaRPr lang="en-US" dirty="0"/>
          </a:p>
        </p:txBody>
      </p:sp>
      <p:sp>
        <p:nvSpPr>
          <p:cNvPr id="6" name="Text Placeholder 5"/>
          <p:cNvSpPr>
            <a:spLocks noGrp="1"/>
          </p:cNvSpPr>
          <p:nvPr>
            <p:ph type="body" sz="quarter" idx="13"/>
          </p:nvPr>
        </p:nvSpPr>
        <p:spPr/>
        <p:txBody>
          <a:bodyPr/>
          <a:lstStyle/>
          <a:p>
            <a:r>
              <a:rPr lang="en-US" dirty="0" smtClean="0"/>
              <a:t>Inflation</a:t>
            </a:r>
            <a:endParaRPr lang="en-US" dirty="0"/>
          </a:p>
        </p:txBody>
      </p:sp>
    </p:spTree>
    <p:extLst>
      <p:ext uri="{BB962C8B-B14F-4D97-AF65-F5344CB8AC3E}">
        <p14:creationId xmlns:p14="http://schemas.microsoft.com/office/powerpoint/2010/main" val="34815683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lstStyle/>
          <a:p>
            <a:pPr marL="742950" indent="-742950">
              <a:buFont typeface="+mj-lt"/>
              <a:buAutoNum type="arabicPeriod"/>
            </a:pPr>
            <a:r>
              <a:rPr lang="en-US" dirty="0" smtClean="0"/>
              <a:t>Gold import ban: Smuggling</a:t>
            </a:r>
          </a:p>
          <a:p>
            <a:pPr marL="742950" indent="-742950">
              <a:buFont typeface="+mj-lt"/>
              <a:buAutoNum type="arabicPeriod"/>
            </a:pPr>
            <a:r>
              <a:rPr lang="en-US" dirty="0" smtClean="0"/>
              <a:t>Reduce Inflation: takes time</a:t>
            </a:r>
          </a:p>
          <a:p>
            <a:pPr marL="742950" indent="-742950">
              <a:buFont typeface="+mj-lt"/>
              <a:buAutoNum type="arabicPeriod"/>
            </a:pPr>
            <a:r>
              <a:rPr lang="en-US" dirty="0" smtClean="0"/>
              <a:t>Provide new investment avenues with positive REAL interest rate.</a:t>
            </a:r>
          </a:p>
        </p:txBody>
      </p:sp>
      <p:sp>
        <p:nvSpPr>
          <p:cNvPr id="8" name="Title 7"/>
          <p:cNvSpPr>
            <a:spLocks noGrp="1"/>
          </p:cNvSpPr>
          <p:nvPr>
            <p:ph type="title"/>
          </p:nvPr>
        </p:nvSpPr>
        <p:spPr/>
        <p:txBody>
          <a:bodyPr>
            <a:normAutofit fontScale="90000"/>
          </a:bodyPr>
          <a:lstStyle/>
          <a:p>
            <a:r>
              <a:rPr lang="en-US" dirty="0" smtClean="0"/>
              <a:t>How to stop this vicious cycle?</a:t>
            </a:r>
            <a:endParaRPr lang="en-US" dirty="0"/>
          </a:p>
        </p:txBody>
      </p:sp>
    </p:spTree>
    <p:extLst>
      <p:ext uri="{BB962C8B-B14F-4D97-AF65-F5344CB8AC3E}">
        <p14:creationId xmlns:p14="http://schemas.microsoft.com/office/powerpoint/2010/main" val="36259550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smtClean="0"/>
              <a:t>IIB</a:t>
            </a:r>
            <a:endParaRPr lang="en-US" dirty="0"/>
          </a:p>
        </p:txBody>
      </p:sp>
      <p:sp>
        <p:nvSpPr>
          <p:cNvPr id="8" name="Content Placeholder 7"/>
          <p:cNvSpPr>
            <a:spLocks noGrp="1"/>
          </p:cNvSpPr>
          <p:nvPr>
            <p:ph sz="half" idx="2"/>
          </p:nvPr>
        </p:nvSpPr>
        <p:spPr/>
        <p:txBody>
          <a:bodyPr/>
          <a:lstStyle/>
          <a:p>
            <a:pPr marL="742950" indent="-742950">
              <a:buFont typeface="+mj-lt"/>
              <a:buAutoNum type="arabicPeriod"/>
            </a:pPr>
            <a:r>
              <a:rPr lang="en-US" dirty="0" smtClean="0"/>
              <a:t>Jun 2013 (Aug, Sep, Nov…)</a:t>
            </a:r>
          </a:p>
          <a:p>
            <a:endParaRPr lang="en-US" dirty="0"/>
          </a:p>
        </p:txBody>
      </p:sp>
      <p:sp>
        <p:nvSpPr>
          <p:cNvPr id="9" name="Content Placeholder 8"/>
          <p:cNvSpPr>
            <a:spLocks noGrp="1"/>
          </p:cNvSpPr>
          <p:nvPr>
            <p:ph sz="quarter" idx="4"/>
          </p:nvPr>
        </p:nvSpPr>
        <p:spPr/>
        <p:txBody>
          <a:bodyPr/>
          <a:lstStyle/>
          <a:p>
            <a:pPr marL="742950" indent="-742950">
              <a:buFont typeface="+mj-lt"/>
              <a:buAutoNum type="arabicPeriod"/>
            </a:pPr>
            <a:r>
              <a:rPr lang="en-US" dirty="0" smtClean="0"/>
              <a:t>Dec 2013</a:t>
            </a:r>
          </a:p>
          <a:p>
            <a:pPr marL="742950" indent="-742950">
              <a:buFont typeface="+mj-lt"/>
              <a:buAutoNum type="arabicPeriod"/>
            </a:pPr>
            <a:r>
              <a:rPr lang="en-US" dirty="0" smtClean="0"/>
              <a:t>Inflation </a:t>
            </a:r>
            <a:r>
              <a:rPr lang="en-US" dirty="0"/>
              <a:t>Indexed National </a:t>
            </a:r>
            <a:r>
              <a:rPr lang="en-US" dirty="0" smtClean="0"/>
              <a:t>Savings  </a:t>
            </a:r>
            <a:r>
              <a:rPr lang="en-US" dirty="0"/>
              <a:t>Securities-Cumulative  (IINSS-C)</a:t>
            </a:r>
            <a:endParaRPr lang="en-US" dirty="0" smtClean="0"/>
          </a:p>
        </p:txBody>
      </p:sp>
      <p:sp>
        <p:nvSpPr>
          <p:cNvPr id="10" name="Text Placeholder 9"/>
          <p:cNvSpPr>
            <a:spLocks noGrp="1"/>
          </p:cNvSpPr>
          <p:nvPr>
            <p:ph type="body" idx="13"/>
          </p:nvPr>
        </p:nvSpPr>
        <p:spPr/>
        <p:txBody>
          <a:bodyPr/>
          <a:lstStyle/>
          <a:p>
            <a:r>
              <a:rPr lang="en-US" dirty="0" smtClean="0"/>
              <a:t>IINSS-C</a:t>
            </a:r>
            <a:endParaRPr lang="en-US" dirty="0"/>
          </a:p>
        </p:txBody>
      </p:sp>
      <p:sp>
        <p:nvSpPr>
          <p:cNvPr id="6" name="Title 5"/>
          <p:cNvSpPr>
            <a:spLocks noGrp="1"/>
          </p:cNvSpPr>
          <p:nvPr>
            <p:ph type="title"/>
          </p:nvPr>
        </p:nvSpPr>
        <p:spPr/>
        <p:txBody>
          <a:bodyPr>
            <a:normAutofit fontScale="90000"/>
          </a:bodyPr>
          <a:lstStyle/>
          <a:p>
            <a:r>
              <a:rPr lang="en-US" dirty="0" smtClean="0"/>
              <a:t>Inflation indexed bonds</a:t>
            </a:r>
            <a:endParaRPr lang="en-US" dirty="0"/>
          </a:p>
        </p:txBody>
      </p:sp>
    </p:spTree>
    <p:extLst>
      <p:ext uri="{BB962C8B-B14F-4D97-AF65-F5344CB8AC3E}">
        <p14:creationId xmlns:p14="http://schemas.microsoft.com/office/powerpoint/2010/main" val="2700829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780432224"/>
              </p:ext>
            </p:extLst>
          </p:nvPr>
        </p:nvGraphicFramePr>
        <p:xfrm>
          <a:off x="304800" y="245096"/>
          <a:ext cx="11061539" cy="6495898"/>
        </p:xfrm>
        <a:graphic>
          <a:graphicData uri="http://schemas.openxmlformats.org/drawingml/2006/table">
            <a:tbl>
              <a:tblPr firstRow="1" firstCol="1" bandRow="1">
                <a:tableStyleId>{5C22544A-7EE6-4342-B048-85BDC9FD1C3A}</a:tableStyleId>
              </a:tblPr>
              <a:tblGrid>
                <a:gridCol w="1913599"/>
                <a:gridCol w="1656648"/>
                <a:gridCol w="1220163"/>
                <a:gridCol w="1220163"/>
                <a:gridCol w="1220163"/>
                <a:gridCol w="1371411"/>
                <a:gridCol w="1220163"/>
                <a:gridCol w="1239229"/>
              </a:tblGrid>
              <a:tr h="1230569">
                <a:tc>
                  <a:txBody>
                    <a:bodyPr/>
                    <a:lstStyle/>
                    <a:p>
                      <a:pPr marL="0" marR="0" algn="ctr">
                        <a:lnSpc>
                          <a:spcPct val="107000"/>
                        </a:lnSpc>
                        <a:spcBef>
                          <a:spcPts val="0"/>
                        </a:spcBef>
                        <a:spcAft>
                          <a:spcPts val="0"/>
                        </a:spcAft>
                      </a:pPr>
                      <a:r>
                        <a:rPr lang="en-US" sz="4000" b="0" dirty="0" smtClean="0">
                          <a:latin typeface="Franklin Gothic Demi Cond" panose="020B0706030402020204" pitchFamily="34" charset="0"/>
                        </a:rPr>
                        <a:t>Bi-monthly</a:t>
                      </a:r>
                      <a:endParaRPr lang="en-US" sz="4000" b="0" dirty="0">
                        <a:latin typeface="Franklin Gothic Demi Cond" panose="020B0706030402020204" pitchFamily="34" charset="0"/>
                      </a:endParaRPr>
                    </a:p>
                  </a:txBody>
                  <a:tcPr marL="68580" marR="68580" marT="0" marB="0" anchor="ctr">
                    <a:solidFill>
                      <a:schemeClr val="accent1">
                        <a:lumMod val="50000"/>
                      </a:schemeClr>
                    </a:solidFill>
                  </a:tcPr>
                </a:tc>
                <a:tc>
                  <a:txBody>
                    <a:bodyPr/>
                    <a:lstStyle/>
                    <a:p>
                      <a:pPr marL="0" marR="0" algn="ctr">
                        <a:lnSpc>
                          <a:spcPct val="107000"/>
                        </a:lnSpc>
                        <a:spcBef>
                          <a:spcPts val="0"/>
                        </a:spcBef>
                        <a:spcAft>
                          <a:spcPts val="0"/>
                        </a:spcAft>
                      </a:pPr>
                      <a:r>
                        <a:rPr lang="en-US" sz="4000" b="0" dirty="0">
                          <a:latin typeface="Franklin Gothic Demi Cond" panose="020B0706030402020204" pitchFamily="34" charset="0"/>
                        </a:rPr>
                        <a:t>2014</a:t>
                      </a:r>
                    </a:p>
                  </a:txBody>
                  <a:tcPr marL="68580" marR="68580" marT="0" marB="0" anchor="ctr">
                    <a:solidFill>
                      <a:schemeClr val="accent1">
                        <a:lumMod val="50000"/>
                      </a:schemeClr>
                    </a:solidFill>
                  </a:tcPr>
                </a:tc>
                <a:tc>
                  <a:txBody>
                    <a:bodyPr/>
                    <a:lstStyle/>
                    <a:p>
                      <a:pPr marL="0" marR="0" algn="ctr">
                        <a:lnSpc>
                          <a:spcPct val="107000"/>
                        </a:lnSpc>
                        <a:spcBef>
                          <a:spcPts val="0"/>
                        </a:spcBef>
                        <a:spcAft>
                          <a:spcPts val="0"/>
                        </a:spcAft>
                      </a:pPr>
                      <a:r>
                        <a:rPr lang="en-US" sz="4000" b="0" dirty="0">
                          <a:latin typeface="Franklin Gothic Demi Cond" panose="020B0706030402020204" pitchFamily="34" charset="0"/>
                        </a:rPr>
                        <a:t>Bank </a:t>
                      </a:r>
                    </a:p>
                    <a:p>
                      <a:pPr marL="0" marR="0" algn="ctr">
                        <a:lnSpc>
                          <a:spcPct val="107000"/>
                        </a:lnSpc>
                        <a:spcBef>
                          <a:spcPts val="0"/>
                        </a:spcBef>
                        <a:spcAft>
                          <a:spcPts val="0"/>
                        </a:spcAft>
                      </a:pPr>
                      <a:r>
                        <a:rPr lang="en-US" sz="4000" b="0" dirty="0">
                          <a:latin typeface="Franklin Gothic Demi Cond" panose="020B0706030402020204" pitchFamily="34" charset="0"/>
                        </a:rPr>
                        <a:t>Rate</a:t>
                      </a:r>
                    </a:p>
                  </a:txBody>
                  <a:tcPr marL="68580" marR="68580" marT="0" marB="0" anchor="ctr">
                    <a:solidFill>
                      <a:schemeClr val="accent1">
                        <a:lumMod val="50000"/>
                      </a:schemeClr>
                    </a:solidFill>
                  </a:tcPr>
                </a:tc>
                <a:tc>
                  <a:txBody>
                    <a:bodyPr/>
                    <a:lstStyle/>
                    <a:p>
                      <a:pPr marL="0" marR="0" algn="ctr">
                        <a:lnSpc>
                          <a:spcPct val="107000"/>
                        </a:lnSpc>
                        <a:spcBef>
                          <a:spcPts val="0"/>
                        </a:spcBef>
                        <a:spcAft>
                          <a:spcPts val="0"/>
                        </a:spcAft>
                      </a:pPr>
                      <a:r>
                        <a:rPr lang="en-US" sz="4000" b="0" dirty="0" smtClean="0">
                          <a:latin typeface="Franklin Gothic Demi Cond" panose="020B0706030402020204" pitchFamily="34" charset="0"/>
                        </a:rPr>
                        <a:t>MSF</a:t>
                      </a:r>
                    </a:p>
                    <a:p>
                      <a:pPr marL="0" marR="0" algn="ctr">
                        <a:lnSpc>
                          <a:spcPct val="107000"/>
                        </a:lnSpc>
                        <a:spcBef>
                          <a:spcPts val="0"/>
                        </a:spcBef>
                        <a:spcAft>
                          <a:spcPts val="0"/>
                        </a:spcAft>
                      </a:pPr>
                      <a:r>
                        <a:rPr lang="en-US" sz="4000" b="0" dirty="0" smtClean="0">
                          <a:latin typeface="Franklin Gothic Demi Cond" panose="020B0706030402020204" pitchFamily="34" charset="0"/>
                        </a:rPr>
                        <a:t>+1</a:t>
                      </a:r>
                      <a:endParaRPr lang="en-US" sz="4000" b="0" dirty="0">
                        <a:latin typeface="Franklin Gothic Demi Cond" panose="020B0706030402020204" pitchFamily="34" charset="0"/>
                      </a:endParaRPr>
                    </a:p>
                  </a:txBody>
                  <a:tcPr marL="68580" marR="68580" marT="0" marB="0" anchor="ctr">
                    <a:solidFill>
                      <a:schemeClr val="accent1">
                        <a:lumMod val="50000"/>
                      </a:schemeClr>
                    </a:solidFill>
                  </a:tcPr>
                </a:tc>
                <a:tc>
                  <a:txBody>
                    <a:bodyPr/>
                    <a:lstStyle/>
                    <a:p>
                      <a:pPr marL="0" marR="0" algn="ctr">
                        <a:lnSpc>
                          <a:spcPct val="107000"/>
                        </a:lnSpc>
                        <a:spcBef>
                          <a:spcPts val="0"/>
                        </a:spcBef>
                        <a:spcAft>
                          <a:spcPts val="0"/>
                        </a:spcAft>
                      </a:pPr>
                      <a:r>
                        <a:rPr lang="en-US" sz="4000" b="0" dirty="0">
                          <a:latin typeface="Franklin Gothic Demi Cond" panose="020B0706030402020204" pitchFamily="34" charset="0"/>
                        </a:rPr>
                        <a:t>Repo</a:t>
                      </a:r>
                    </a:p>
                  </a:txBody>
                  <a:tcPr marL="68580" marR="68580" marT="0" marB="0" anchor="ctr">
                    <a:solidFill>
                      <a:schemeClr val="accent1">
                        <a:lumMod val="50000"/>
                      </a:schemeClr>
                    </a:solidFill>
                  </a:tcPr>
                </a:tc>
                <a:tc>
                  <a:txBody>
                    <a:bodyPr/>
                    <a:lstStyle/>
                    <a:p>
                      <a:pPr marL="0" marR="0" algn="ctr">
                        <a:lnSpc>
                          <a:spcPct val="107000"/>
                        </a:lnSpc>
                        <a:spcBef>
                          <a:spcPts val="0"/>
                        </a:spcBef>
                        <a:spcAft>
                          <a:spcPts val="0"/>
                        </a:spcAft>
                      </a:pPr>
                      <a:r>
                        <a:rPr lang="en-US" sz="4000" b="0" dirty="0" smtClean="0">
                          <a:latin typeface="Franklin Gothic Demi Cond" panose="020B0706030402020204" pitchFamily="34" charset="0"/>
                        </a:rPr>
                        <a:t>RR</a:t>
                      </a:r>
                    </a:p>
                    <a:p>
                      <a:pPr marL="0" marR="0" algn="ctr">
                        <a:lnSpc>
                          <a:spcPct val="107000"/>
                        </a:lnSpc>
                        <a:spcBef>
                          <a:spcPts val="0"/>
                        </a:spcBef>
                        <a:spcAft>
                          <a:spcPts val="0"/>
                        </a:spcAft>
                      </a:pPr>
                      <a:r>
                        <a:rPr lang="en-US" sz="4000" b="0" dirty="0" smtClean="0">
                          <a:latin typeface="Franklin Gothic Demi Cond" panose="020B0706030402020204" pitchFamily="34" charset="0"/>
                        </a:rPr>
                        <a:t>-1</a:t>
                      </a:r>
                      <a:endParaRPr lang="en-US" sz="4000" b="0" dirty="0">
                        <a:latin typeface="Franklin Gothic Demi Cond" panose="020B0706030402020204" pitchFamily="34" charset="0"/>
                      </a:endParaRPr>
                    </a:p>
                  </a:txBody>
                  <a:tcPr marL="68580" marR="68580" marT="0" marB="0" anchor="ctr">
                    <a:solidFill>
                      <a:schemeClr val="accent1">
                        <a:lumMod val="50000"/>
                      </a:schemeClr>
                    </a:solidFill>
                  </a:tcPr>
                </a:tc>
                <a:tc>
                  <a:txBody>
                    <a:bodyPr/>
                    <a:lstStyle/>
                    <a:p>
                      <a:pPr marL="0" marR="0" algn="ctr">
                        <a:lnSpc>
                          <a:spcPct val="107000"/>
                        </a:lnSpc>
                        <a:spcBef>
                          <a:spcPts val="0"/>
                        </a:spcBef>
                        <a:spcAft>
                          <a:spcPts val="0"/>
                        </a:spcAft>
                      </a:pPr>
                      <a:r>
                        <a:rPr lang="en-US" sz="4000" b="0" dirty="0">
                          <a:latin typeface="Franklin Gothic Demi Cond" panose="020B0706030402020204" pitchFamily="34" charset="0"/>
                        </a:rPr>
                        <a:t>SLR</a:t>
                      </a:r>
                    </a:p>
                  </a:txBody>
                  <a:tcPr marL="68580" marR="68580" marT="0" marB="0" anchor="ctr">
                    <a:solidFill>
                      <a:schemeClr val="accent1">
                        <a:lumMod val="50000"/>
                      </a:schemeClr>
                    </a:solidFill>
                  </a:tcPr>
                </a:tc>
                <a:tc>
                  <a:txBody>
                    <a:bodyPr/>
                    <a:lstStyle/>
                    <a:p>
                      <a:pPr marL="0" marR="0" algn="ctr">
                        <a:lnSpc>
                          <a:spcPct val="107000"/>
                        </a:lnSpc>
                        <a:spcBef>
                          <a:spcPts val="0"/>
                        </a:spcBef>
                        <a:spcAft>
                          <a:spcPts val="0"/>
                        </a:spcAft>
                      </a:pPr>
                      <a:r>
                        <a:rPr lang="en-US" sz="4000" b="0" dirty="0">
                          <a:latin typeface="Franklin Gothic Demi Cond" panose="020B0706030402020204" pitchFamily="34" charset="0"/>
                        </a:rPr>
                        <a:t>CRR</a:t>
                      </a:r>
                    </a:p>
                  </a:txBody>
                  <a:tcPr marL="68580" marR="68580" marT="0" marB="0" anchor="ctr">
                    <a:solidFill>
                      <a:schemeClr val="accent1">
                        <a:lumMod val="50000"/>
                      </a:schemeClr>
                    </a:solidFill>
                  </a:tcPr>
                </a:tc>
              </a:tr>
              <a:tr h="741622">
                <a:tc>
                  <a:txBody>
                    <a:bodyPr/>
                    <a:lstStyle/>
                    <a:p>
                      <a:pPr marL="0" marR="0" algn="ctr">
                        <a:lnSpc>
                          <a:spcPct val="107000"/>
                        </a:lnSpc>
                        <a:spcBef>
                          <a:spcPts val="0"/>
                        </a:spcBef>
                        <a:spcAft>
                          <a:spcPts val="0"/>
                        </a:spcAft>
                      </a:pPr>
                      <a:r>
                        <a:rPr lang="en-US" sz="4000" b="0" dirty="0">
                          <a:latin typeface="Franklin Gothic Demi Cond" panose="020B0706030402020204" pitchFamily="34" charset="0"/>
                        </a:rPr>
                        <a:t>first</a:t>
                      </a:r>
                    </a:p>
                  </a:txBody>
                  <a:tcPr marL="68580" marR="68580" marT="0" marB="0" anchor="ctr">
                    <a:solidFill>
                      <a:schemeClr val="accent1">
                        <a:lumMod val="50000"/>
                      </a:schemeClr>
                    </a:solidFill>
                  </a:tcPr>
                </a:tc>
                <a:tc>
                  <a:txBody>
                    <a:bodyPr/>
                    <a:lstStyle/>
                    <a:p>
                      <a:pPr marL="0" marR="0" algn="ctr">
                        <a:lnSpc>
                          <a:spcPct val="107000"/>
                        </a:lnSpc>
                        <a:spcBef>
                          <a:spcPts val="0"/>
                        </a:spcBef>
                        <a:spcAft>
                          <a:spcPts val="0"/>
                        </a:spcAft>
                      </a:pPr>
                      <a:r>
                        <a:rPr lang="en-US" sz="4000" dirty="0">
                          <a:latin typeface="Franklin Gothic Demi Cond" panose="020B0706030402020204" pitchFamily="34" charset="0"/>
                        </a:rPr>
                        <a:t>April</a:t>
                      </a:r>
                    </a:p>
                  </a:txBody>
                  <a:tcPr marL="68580" marR="68580" marT="0" marB="0" anchor="ctr"/>
                </a:tc>
                <a:tc>
                  <a:txBody>
                    <a:bodyPr/>
                    <a:lstStyle/>
                    <a:p>
                      <a:pPr marL="0" marR="0" algn="ctr">
                        <a:lnSpc>
                          <a:spcPct val="107000"/>
                        </a:lnSpc>
                        <a:spcBef>
                          <a:spcPts val="0"/>
                        </a:spcBef>
                        <a:spcAft>
                          <a:spcPts val="0"/>
                        </a:spcAft>
                      </a:pPr>
                      <a:r>
                        <a:rPr lang="en-US" sz="4400" dirty="0">
                          <a:latin typeface="Franklin Gothic Demi Cond" panose="020B0706030402020204" pitchFamily="34" charset="0"/>
                        </a:rPr>
                        <a:t>9</a:t>
                      </a:r>
                    </a:p>
                  </a:txBody>
                  <a:tcPr marL="68580" marR="68580" marT="0" marB="0" anchor="ctr"/>
                </a:tc>
                <a:tc>
                  <a:txBody>
                    <a:bodyPr/>
                    <a:lstStyle/>
                    <a:p>
                      <a:pPr marL="0" marR="0" algn="ctr">
                        <a:lnSpc>
                          <a:spcPct val="107000"/>
                        </a:lnSpc>
                        <a:spcBef>
                          <a:spcPts val="0"/>
                        </a:spcBef>
                        <a:spcAft>
                          <a:spcPts val="0"/>
                        </a:spcAft>
                      </a:pPr>
                      <a:r>
                        <a:rPr lang="en-US" sz="4400">
                          <a:latin typeface="Franklin Gothic Demi Cond" panose="020B0706030402020204" pitchFamily="34" charset="0"/>
                        </a:rPr>
                        <a:t>9</a:t>
                      </a:r>
                    </a:p>
                  </a:txBody>
                  <a:tcPr marL="68580" marR="68580" marT="0" marB="0" anchor="ctr"/>
                </a:tc>
                <a:tc>
                  <a:txBody>
                    <a:bodyPr/>
                    <a:lstStyle/>
                    <a:p>
                      <a:pPr marL="0" marR="0" algn="ctr">
                        <a:lnSpc>
                          <a:spcPct val="107000"/>
                        </a:lnSpc>
                        <a:spcBef>
                          <a:spcPts val="0"/>
                        </a:spcBef>
                        <a:spcAft>
                          <a:spcPts val="0"/>
                        </a:spcAft>
                      </a:pPr>
                      <a:r>
                        <a:rPr lang="en-US" sz="4400" dirty="0">
                          <a:latin typeface="Franklin Gothic Demi Cond" panose="020B0706030402020204" pitchFamily="34" charset="0"/>
                        </a:rPr>
                        <a:t>8</a:t>
                      </a:r>
                    </a:p>
                  </a:txBody>
                  <a:tcPr marL="68580" marR="68580" marT="0" marB="0" anchor="ctr">
                    <a:solidFill>
                      <a:schemeClr val="accent6">
                        <a:lumMod val="60000"/>
                        <a:lumOff val="40000"/>
                      </a:schemeClr>
                    </a:solidFill>
                  </a:tcPr>
                </a:tc>
                <a:tc>
                  <a:txBody>
                    <a:bodyPr/>
                    <a:lstStyle/>
                    <a:p>
                      <a:pPr marL="0" marR="0" algn="ctr">
                        <a:lnSpc>
                          <a:spcPct val="107000"/>
                        </a:lnSpc>
                        <a:spcBef>
                          <a:spcPts val="0"/>
                        </a:spcBef>
                        <a:spcAft>
                          <a:spcPts val="0"/>
                        </a:spcAft>
                      </a:pPr>
                      <a:r>
                        <a:rPr lang="en-US" sz="4400" dirty="0">
                          <a:latin typeface="Franklin Gothic Demi Cond" panose="020B0706030402020204" pitchFamily="34" charset="0"/>
                        </a:rPr>
                        <a:t>7</a:t>
                      </a:r>
                    </a:p>
                  </a:txBody>
                  <a:tcPr marL="68580" marR="68580" marT="0" marB="0" anchor="ctr"/>
                </a:tc>
                <a:tc>
                  <a:txBody>
                    <a:bodyPr/>
                    <a:lstStyle/>
                    <a:p>
                      <a:pPr marL="0" marR="0" algn="ctr">
                        <a:lnSpc>
                          <a:spcPct val="107000"/>
                        </a:lnSpc>
                        <a:spcBef>
                          <a:spcPts val="0"/>
                        </a:spcBef>
                        <a:spcAft>
                          <a:spcPts val="0"/>
                        </a:spcAft>
                      </a:pPr>
                      <a:r>
                        <a:rPr lang="en-US" sz="4400">
                          <a:latin typeface="Franklin Gothic Demi Cond" panose="020B0706030402020204" pitchFamily="34" charset="0"/>
                        </a:rPr>
                        <a:t>23</a:t>
                      </a:r>
                    </a:p>
                  </a:txBody>
                  <a:tcPr marL="68580" marR="68580" marT="0" marB="0" anchor="ctr"/>
                </a:tc>
                <a:tc>
                  <a:txBody>
                    <a:bodyPr/>
                    <a:lstStyle/>
                    <a:p>
                      <a:pPr marL="0" marR="0" algn="ctr">
                        <a:lnSpc>
                          <a:spcPct val="107000"/>
                        </a:lnSpc>
                        <a:spcBef>
                          <a:spcPts val="0"/>
                        </a:spcBef>
                        <a:spcAft>
                          <a:spcPts val="0"/>
                        </a:spcAft>
                      </a:pPr>
                      <a:r>
                        <a:rPr lang="en-US" sz="4400" dirty="0">
                          <a:latin typeface="Franklin Gothic Demi Cond" panose="020B0706030402020204" pitchFamily="34" charset="0"/>
                        </a:rPr>
                        <a:t>4</a:t>
                      </a:r>
                    </a:p>
                  </a:txBody>
                  <a:tcPr marL="68580" marR="68580" marT="0" marB="0" anchor="ctr"/>
                </a:tc>
              </a:tr>
              <a:tr h="741622">
                <a:tc>
                  <a:txBody>
                    <a:bodyPr/>
                    <a:lstStyle/>
                    <a:p>
                      <a:pPr marL="0" marR="0" algn="ctr">
                        <a:lnSpc>
                          <a:spcPct val="107000"/>
                        </a:lnSpc>
                        <a:spcBef>
                          <a:spcPts val="0"/>
                        </a:spcBef>
                        <a:spcAft>
                          <a:spcPts val="0"/>
                        </a:spcAft>
                      </a:pPr>
                      <a:r>
                        <a:rPr lang="en-US" sz="4000" b="0" dirty="0">
                          <a:latin typeface="Franklin Gothic Demi Cond" panose="020B0706030402020204" pitchFamily="34" charset="0"/>
                        </a:rPr>
                        <a:t>second</a:t>
                      </a:r>
                    </a:p>
                  </a:txBody>
                  <a:tcPr marL="68580" marR="68580" marT="0" marB="0" anchor="ctr">
                    <a:solidFill>
                      <a:schemeClr val="accent1">
                        <a:lumMod val="50000"/>
                      </a:schemeClr>
                    </a:solidFill>
                  </a:tcPr>
                </a:tc>
                <a:tc>
                  <a:txBody>
                    <a:bodyPr/>
                    <a:lstStyle/>
                    <a:p>
                      <a:pPr marL="0" marR="0" algn="ctr">
                        <a:lnSpc>
                          <a:spcPct val="107000"/>
                        </a:lnSpc>
                        <a:spcBef>
                          <a:spcPts val="0"/>
                        </a:spcBef>
                        <a:spcAft>
                          <a:spcPts val="0"/>
                        </a:spcAft>
                      </a:pPr>
                      <a:r>
                        <a:rPr lang="en-US" sz="4000" dirty="0">
                          <a:latin typeface="Franklin Gothic Demi Cond" panose="020B0706030402020204" pitchFamily="34" charset="0"/>
                        </a:rPr>
                        <a:t>June</a:t>
                      </a:r>
                    </a:p>
                  </a:txBody>
                  <a:tcPr marL="68580" marR="68580" marT="0" marB="0" anchor="ctr"/>
                </a:tc>
                <a:tc>
                  <a:txBody>
                    <a:bodyPr/>
                    <a:lstStyle/>
                    <a:p>
                      <a:pPr marL="0" marR="0" algn="ctr">
                        <a:lnSpc>
                          <a:spcPct val="107000"/>
                        </a:lnSpc>
                        <a:spcBef>
                          <a:spcPts val="0"/>
                        </a:spcBef>
                        <a:spcAft>
                          <a:spcPts val="0"/>
                        </a:spcAft>
                      </a:pPr>
                      <a:r>
                        <a:rPr lang="en-US" sz="4400" dirty="0">
                          <a:latin typeface="Franklin Gothic Demi Cond" panose="020B0706030402020204" pitchFamily="34" charset="0"/>
                        </a:rPr>
                        <a:t>9</a:t>
                      </a:r>
                    </a:p>
                  </a:txBody>
                  <a:tcPr marL="68580" marR="68580" marT="0" marB="0" anchor="ctr"/>
                </a:tc>
                <a:tc>
                  <a:txBody>
                    <a:bodyPr/>
                    <a:lstStyle/>
                    <a:p>
                      <a:pPr marL="0" marR="0" algn="ctr">
                        <a:lnSpc>
                          <a:spcPct val="107000"/>
                        </a:lnSpc>
                        <a:spcBef>
                          <a:spcPts val="0"/>
                        </a:spcBef>
                        <a:spcAft>
                          <a:spcPts val="0"/>
                        </a:spcAft>
                      </a:pPr>
                      <a:r>
                        <a:rPr lang="en-US" sz="4400" dirty="0">
                          <a:latin typeface="Franklin Gothic Demi Cond" panose="020B0706030402020204" pitchFamily="34" charset="0"/>
                        </a:rPr>
                        <a:t>9</a:t>
                      </a:r>
                    </a:p>
                  </a:txBody>
                  <a:tcPr marL="68580" marR="68580" marT="0" marB="0" anchor="ctr"/>
                </a:tc>
                <a:tc>
                  <a:txBody>
                    <a:bodyPr/>
                    <a:lstStyle/>
                    <a:p>
                      <a:pPr marL="0" marR="0" algn="ctr">
                        <a:lnSpc>
                          <a:spcPct val="107000"/>
                        </a:lnSpc>
                        <a:spcBef>
                          <a:spcPts val="0"/>
                        </a:spcBef>
                        <a:spcAft>
                          <a:spcPts val="0"/>
                        </a:spcAft>
                      </a:pPr>
                      <a:r>
                        <a:rPr lang="en-US" sz="4400" dirty="0">
                          <a:latin typeface="Franklin Gothic Demi Cond" panose="020B0706030402020204" pitchFamily="34" charset="0"/>
                        </a:rPr>
                        <a:t>8</a:t>
                      </a:r>
                    </a:p>
                  </a:txBody>
                  <a:tcPr marL="68580" marR="68580" marT="0" marB="0" anchor="ctr">
                    <a:solidFill>
                      <a:schemeClr val="accent6">
                        <a:lumMod val="60000"/>
                        <a:lumOff val="40000"/>
                      </a:schemeClr>
                    </a:solidFill>
                  </a:tcPr>
                </a:tc>
                <a:tc>
                  <a:txBody>
                    <a:bodyPr/>
                    <a:lstStyle/>
                    <a:p>
                      <a:pPr marL="0" marR="0" algn="ctr">
                        <a:lnSpc>
                          <a:spcPct val="107000"/>
                        </a:lnSpc>
                        <a:spcBef>
                          <a:spcPts val="0"/>
                        </a:spcBef>
                        <a:spcAft>
                          <a:spcPts val="0"/>
                        </a:spcAft>
                      </a:pPr>
                      <a:r>
                        <a:rPr lang="en-US" sz="4400" dirty="0">
                          <a:latin typeface="Franklin Gothic Demi Cond" panose="020B0706030402020204" pitchFamily="34" charset="0"/>
                        </a:rPr>
                        <a:t>7</a:t>
                      </a:r>
                    </a:p>
                  </a:txBody>
                  <a:tcPr marL="68580" marR="68580" marT="0" marB="0" anchor="ctr"/>
                </a:tc>
                <a:tc>
                  <a:txBody>
                    <a:bodyPr/>
                    <a:lstStyle/>
                    <a:p>
                      <a:pPr marL="0" marR="0" algn="ctr">
                        <a:lnSpc>
                          <a:spcPct val="107000"/>
                        </a:lnSpc>
                        <a:spcBef>
                          <a:spcPts val="0"/>
                        </a:spcBef>
                        <a:spcAft>
                          <a:spcPts val="0"/>
                        </a:spcAft>
                      </a:pPr>
                      <a:r>
                        <a:rPr lang="en-US" sz="4400" dirty="0" smtClean="0">
                          <a:latin typeface="Franklin Gothic Demi Cond" panose="020B0706030402020204" pitchFamily="34" charset="0"/>
                        </a:rPr>
                        <a:t>22.5</a:t>
                      </a:r>
                      <a:endParaRPr lang="en-US" sz="4400" dirty="0">
                        <a:latin typeface="Franklin Gothic Demi Cond" panose="020B0706030402020204" pitchFamily="34" charset="0"/>
                      </a:endParaRPr>
                    </a:p>
                  </a:txBody>
                  <a:tcPr marL="68580" marR="68580" marT="0" marB="0" anchor="ctr">
                    <a:solidFill>
                      <a:schemeClr val="accent2">
                        <a:lumMod val="60000"/>
                        <a:lumOff val="40000"/>
                      </a:schemeClr>
                    </a:solidFill>
                  </a:tcPr>
                </a:tc>
                <a:tc>
                  <a:txBody>
                    <a:bodyPr/>
                    <a:lstStyle/>
                    <a:p>
                      <a:pPr marL="0" marR="0" algn="ctr">
                        <a:lnSpc>
                          <a:spcPct val="107000"/>
                        </a:lnSpc>
                        <a:spcBef>
                          <a:spcPts val="0"/>
                        </a:spcBef>
                        <a:spcAft>
                          <a:spcPts val="0"/>
                        </a:spcAft>
                      </a:pPr>
                      <a:r>
                        <a:rPr lang="en-US" sz="4400" dirty="0">
                          <a:latin typeface="Franklin Gothic Demi Cond" panose="020B0706030402020204" pitchFamily="34" charset="0"/>
                        </a:rPr>
                        <a:t>4</a:t>
                      </a:r>
                    </a:p>
                  </a:txBody>
                  <a:tcPr marL="68580" marR="68580" marT="0" marB="0" anchor="ctr"/>
                </a:tc>
              </a:tr>
              <a:tr h="741622">
                <a:tc>
                  <a:txBody>
                    <a:bodyPr/>
                    <a:lstStyle/>
                    <a:p>
                      <a:pPr marL="0" marR="0" algn="ctr">
                        <a:lnSpc>
                          <a:spcPct val="107000"/>
                        </a:lnSpc>
                        <a:spcBef>
                          <a:spcPts val="0"/>
                        </a:spcBef>
                        <a:spcAft>
                          <a:spcPts val="0"/>
                        </a:spcAft>
                      </a:pPr>
                      <a:r>
                        <a:rPr lang="en-US" sz="4000" b="0" dirty="0">
                          <a:latin typeface="Franklin Gothic Demi Cond" panose="020B0706030402020204" pitchFamily="34" charset="0"/>
                        </a:rPr>
                        <a:t>third</a:t>
                      </a:r>
                    </a:p>
                  </a:txBody>
                  <a:tcPr marL="68580" marR="68580" marT="0" marB="0" anchor="ctr">
                    <a:solidFill>
                      <a:schemeClr val="accent1">
                        <a:lumMod val="50000"/>
                      </a:schemeClr>
                    </a:solidFill>
                  </a:tcPr>
                </a:tc>
                <a:tc>
                  <a:txBody>
                    <a:bodyPr/>
                    <a:lstStyle/>
                    <a:p>
                      <a:pPr marL="0" marR="0" algn="ctr">
                        <a:lnSpc>
                          <a:spcPct val="107000"/>
                        </a:lnSpc>
                        <a:spcBef>
                          <a:spcPts val="0"/>
                        </a:spcBef>
                        <a:spcAft>
                          <a:spcPts val="0"/>
                        </a:spcAft>
                      </a:pPr>
                      <a:r>
                        <a:rPr lang="en-US" sz="4000" dirty="0">
                          <a:latin typeface="Franklin Gothic Demi Cond" panose="020B0706030402020204" pitchFamily="34" charset="0"/>
                        </a:rPr>
                        <a:t>August</a:t>
                      </a:r>
                    </a:p>
                  </a:txBody>
                  <a:tcPr marL="68580" marR="68580" marT="0" marB="0" anchor="ctr"/>
                </a:tc>
                <a:tc>
                  <a:txBody>
                    <a:bodyPr/>
                    <a:lstStyle/>
                    <a:p>
                      <a:pPr marL="0" marR="0" algn="ctr">
                        <a:lnSpc>
                          <a:spcPct val="107000"/>
                        </a:lnSpc>
                        <a:spcBef>
                          <a:spcPts val="0"/>
                        </a:spcBef>
                        <a:spcAft>
                          <a:spcPts val="0"/>
                        </a:spcAft>
                      </a:pPr>
                      <a:r>
                        <a:rPr lang="en-US" sz="4400" dirty="0">
                          <a:latin typeface="Franklin Gothic Demi Cond" panose="020B0706030402020204" pitchFamily="34" charset="0"/>
                        </a:rPr>
                        <a:t>9</a:t>
                      </a:r>
                    </a:p>
                  </a:txBody>
                  <a:tcPr marL="68580" marR="68580" marT="0" marB="0" anchor="ctr"/>
                </a:tc>
                <a:tc>
                  <a:txBody>
                    <a:bodyPr/>
                    <a:lstStyle/>
                    <a:p>
                      <a:pPr marL="0" marR="0" algn="ctr">
                        <a:lnSpc>
                          <a:spcPct val="107000"/>
                        </a:lnSpc>
                        <a:spcBef>
                          <a:spcPts val="0"/>
                        </a:spcBef>
                        <a:spcAft>
                          <a:spcPts val="0"/>
                        </a:spcAft>
                      </a:pPr>
                      <a:r>
                        <a:rPr lang="en-US" sz="4400" dirty="0">
                          <a:latin typeface="Franklin Gothic Demi Cond" panose="020B0706030402020204" pitchFamily="34" charset="0"/>
                        </a:rPr>
                        <a:t>9</a:t>
                      </a:r>
                    </a:p>
                  </a:txBody>
                  <a:tcPr marL="68580" marR="68580" marT="0" marB="0" anchor="ctr"/>
                </a:tc>
                <a:tc>
                  <a:txBody>
                    <a:bodyPr/>
                    <a:lstStyle/>
                    <a:p>
                      <a:pPr marL="0" marR="0" algn="ctr">
                        <a:lnSpc>
                          <a:spcPct val="107000"/>
                        </a:lnSpc>
                        <a:spcBef>
                          <a:spcPts val="0"/>
                        </a:spcBef>
                        <a:spcAft>
                          <a:spcPts val="0"/>
                        </a:spcAft>
                      </a:pPr>
                      <a:r>
                        <a:rPr lang="en-US" sz="4400" dirty="0">
                          <a:latin typeface="Franklin Gothic Demi Cond" panose="020B0706030402020204" pitchFamily="34" charset="0"/>
                        </a:rPr>
                        <a:t>8</a:t>
                      </a:r>
                    </a:p>
                  </a:txBody>
                  <a:tcPr marL="68580" marR="68580" marT="0" marB="0" anchor="ctr">
                    <a:solidFill>
                      <a:schemeClr val="accent6">
                        <a:lumMod val="60000"/>
                        <a:lumOff val="40000"/>
                      </a:schemeClr>
                    </a:solidFill>
                  </a:tcPr>
                </a:tc>
                <a:tc>
                  <a:txBody>
                    <a:bodyPr/>
                    <a:lstStyle/>
                    <a:p>
                      <a:pPr marL="0" marR="0" algn="ctr">
                        <a:lnSpc>
                          <a:spcPct val="107000"/>
                        </a:lnSpc>
                        <a:spcBef>
                          <a:spcPts val="0"/>
                        </a:spcBef>
                        <a:spcAft>
                          <a:spcPts val="0"/>
                        </a:spcAft>
                      </a:pPr>
                      <a:r>
                        <a:rPr lang="en-US" sz="4400" dirty="0">
                          <a:latin typeface="Franklin Gothic Demi Cond" panose="020B0706030402020204" pitchFamily="34" charset="0"/>
                        </a:rPr>
                        <a:t>7</a:t>
                      </a:r>
                    </a:p>
                  </a:txBody>
                  <a:tcPr marL="68580" marR="68580" marT="0" marB="0" anchor="ctr"/>
                </a:tc>
                <a:tc>
                  <a:txBody>
                    <a:bodyPr/>
                    <a:lstStyle/>
                    <a:p>
                      <a:pPr marL="0" marR="0" algn="ctr">
                        <a:lnSpc>
                          <a:spcPct val="107000"/>
                        </a:lnSpc>
                        <a:spcBef>
                          <a:spcPts val="0"/>
                        </a:spcBef>
                        <a:spcAft>
                          <a:spcPts val="0"/>
                        </a:spcAft>
                      </a:pPr>
                      <a:r>
                        <a:rPr lang="en-US" sz="4400" dirty="0" smtClean="0">
                          <a:latin typeface="Franklin Gothic Demi Cond" panose="020B0706030402020204" pitchFamily="34" charset="0"/>
                        </a:rPr>
                        <a:t>22</a:t>
                      </a:r>
                      <a:endParaRPr lang="en-US" sz="4400" dirty="0">
                        <a:latin typeface="Franklin Gothic Demi Cond" panose="020B0706030402020204" pitchFamily="34" charset="0"/>
                      </a:endParaRPr>
                    </a:p>
                  </a:txBody>
                  <a:tcPr marL="68580" marR="68580" marT="0" marB="0" anchor="ctr">
                    <a:solidFill>
                      <a:schemeClr val="accent6">
                        <a:lumMod val="60000"/>
                        <a:lumOff val="40000"/>
                      </a:schemeClr>
                    </a:solidFill>
                  </a:tcPr>
                </a:tc>
                <a:tc>
                  <a:txBody>
                    <a:bodyPr/>
                    <a:lstStyle/>
                    <a:p>
                      <a:pPr marL="0" marR="0" algn="ctr">
                        <a:lnSpc>
                          <a:spcPct val="107000"/>
                        </a:lnSpc>
                        <a:spcBef>
                          <a:spcPts val="0"/>
                        </a:spcBef>
                        <a:spcAft>
                          <a:spcPts val="0"/>
                        </a:spcAft>
                      </a:pPr>
                      <a:r>
                        <a:rPr lang="en-US" sz="4400" dirty="0">
                          <a:latin typeface="Franklin Gothic Demi Cond" panose="020B0706030402020204" pitchFamily="34" charset="0"/>
                        </a:rPr>
                        <a:t>4</a:t>
                      </a:r>
                    </a:p>
                  </a:txBody>
                  <a:tcPr marL="68580" marR="68580" marT="0" marB="0" anchor="ctr"/>
                </a:tc>
              </a:tr>
              <a:tr h="741622">
                <a:tc>
                  <a:txBody>
                    <a:bodyPr/>
                    <a:lstStyle/>
                    <a:p>
                      <a:pPr marL="0" marR="0" algn="ctr">
                        <a:lnSpc>
                          <a:spcPct val="107000"/>
                        </a:lnSpc>
                        <a:spcBef>
                          <a:spcPts val="0"/>
                        </a:spcBef>
                        <a:spcAft>
                          <a:spcPts val="0"/>
                        </a:spcAft>
                      </a:pPr>
                      <a:r>
                        <a:rPr lang="en-US" sz="4000" b="0" dirty="0">
                          <a:latin typeface="Franklin Gothic Demi Cond" panose="020B0706030402020204" pitchFamily="34" charset="0"/>
                        </a:rPr>
                        <a:t>fourth</a:t>
                      </a:r>
                    </a:p>
                  </a:txBody>
                  <a:tcPr marL="68580" marR="68580" marT="0" marB="0" anchor="ctr">
                    <a:solidFill>
                      <a:schemeClr val="accent1">
                        <a:lumMod val="50000"/>
                      </a:schemeClr>
                    </a:solidFill>
                  </a:tcPr>
                </a:tc>
                <a:tc>
                  <a:txBody>
                    <a:bodyPr/>
                    <a:lstStyle/>
                    <a:p>
                      <a:pPr marL="0" marR="0" algn="ctr">
                        <a:lnSpc>
                          <a:spcPct val="107000"/>
                        </a:lnSpc>
                        <a:spcBef>
                          <a:spcPts val="0"/>
                        </a:spcBef>
                        <a:spcAft>
                          <a:spcPts val="0"/>
                        </a:spcAft>
                      </a:pPr>
                      <a:r>
                        <a:rPr lang="en-US" sz="3600" dirty="0">
                          <a:latin typeface="Franklin Gothic Demi Cond" panose="020B0706030402020204" pitchFamily="34" charset="0"/>
                        </a:rPr>
                        <a:t>Sept,30</a:t>
                      </a:r>
                    </a:p>
                  </a:txBody>
                  <a:tcPr marL="68580" marR="68580" marT="0" marB="0" anchor="ctr"/>
                </a:tc>
                <a:tc>
                  <a:txBody>
                    <a:bodyPr/>
                    <a:lstStyle/>
                    <a:p>
                      <a:pPr marL="0" marR="0" algn="ctr">
                        <a:lnSpc>
                          <a:spcPct val="107000"/>
                        </a:lnSpc>
                        <a:spcBef>
                          <a:spcPts val="0"/>
                        </a:spcBef>
                        <a:spcAft>
                          <a:spcPts val="0"/>
                        </a:spcAft>
                      </a:pPr>
                      <a:r>
                        <a:rPr lang="en-US" sz="4400" dirty="0">
                          <a:latin typeface="Franklin Gothic Demi Cond" panose="020B0706030402020204" pitchFamily="34" charset="0"/>
                        </a:rPr>
                        <a:t>9</a:t>
                      </a:r>
                    </a:p>
                  </a:txBody>
                  <a:tcPr marL="68580" marR="68580" marT="0" marB="0" anchor="ctr"/>
                </a:tc>
                <a:tc>
                  <a:txBody>
                    <a:bodyPr/>
                    <a:lstStyle/>
                    <a:p>
                      <a:pPr marL="0" marR="0" algn="ctr">
                        <a:lnSpc>
                          <a:spcPct val="107000"/>
                        </a:lnSpc>
                        <a:spcBef>
                          <a:spcPts val="0"/>
                        </a:spcBef>
                        <a:spcAft>
                          <a:spcPts val="0"/>
                        </a:spcAft>
                      </a:pPr>
                      <a:r>
                        <a:rPr lang="en-US" sz="4400" dirty="0">
                          <a:latin typeface="Franklin Gothic Demi Cond" panose="020B0706030402020204" pitchFamily="34" charset="0"/>
                        </a:rPr>
                        <a:t>9</a:t>
                      </a:r>
                    </a:p>
                  </a:txBody>
                  <a:tcPr marL="68580" marR="68580" marT="0" marB="0" anchor="ctr"/>
                </a:tc>
                <a:tc>
                  <a:txBody>
                    <a:bodyPr/>
                    <a:lstStyle/>
                    <a:p>
                      <a:pPr marL="0" marR="0" algn="ctr">
                        <a:lnSpc>
                          <a:spcPct val="107000"/>
                        </a:lnSpc>
                        <a:spcBef>
                          <a:spcPts val="0"/>
                        </a:spcBef>
                        <a:spcAft>
                          <a:spcPts val="0"/>
                        </a:spcAft>
                      </a:pPr>
                      <a:r>
                        <a:rPr lang="en-US" sz="4400" dirty="0">
                          <a:latin typeface="Franklin Gothic Demi Cond" panose="020B0706030402020204" pitchFamily="34" charset="0"/>
                        </a:rPr>
                        <a:t>8</a:t>
                      </a:r>
                    </a:p>
                  </a:txBody>
                  <a:tcPr marL="68580" marR="68580" marT="0" marB="0" anchor="ctr">
                    <a:solidFill>
                      <a:schemeClr val="accent6">
                        <a:lumMod val="60000"/>
                        <a:lumOff val="40000"/>
                      </a:schemeClr>
                    </a:solidFill>
                  </a:tcPr>
                </a:tc>
                <a:tc>
                  <a:txBody>
                    <a:bodyPr/>
                    <a:lstStyle/>
                    <a:p>
                      <a:pPr marL="0" marR="0" algn="ctr">
                        <a:lnSpc>
                          <a:spcPct val="107000"/>
                        </a:lnSpc>
                        <a:spcBef>
                          <a:spcPts val="0"/>
                        </a:spcBef>
                        <a:spcAft>
                          <a:spcPts val="0"/>
                        </a:spcAft>
                      </a:pPr>
                      <a:r>
                        <a:rPr lang="en-US" sz="4400" dirty="0">
                          <a:latin typeface="Franklin Gothic Demi Cond" panose="020B0706030402020204" pitchFamily="34" charset="0"/>
                        </a:rPr>
                        <a:t>7</a:t>
                      </a:r>
                    </a:p>
                  </a:txBody>
                  <a:tcPr marL="68580" marR="68580" marT="0" marB="0" anchor="ctr"/>
                </a:tc>
                <a:tc>
                  <a:txBody>
                    <a:bodyPr/>
                    <a:lstStyle/>
                    <a:p>
                      <a:pPr marL="0" marR="0" algn="ctr">
                        <a:lnSpc>
                          <a:spcPct val="107000"/>
                        </a:lnSpc>
                        <a:spcBef>
                          <a:spcPts val="0"/>
                        </a:spcBef>
                        <a:spcAft>
                          <a:spcPts val="0"/>
                        </a:spcAft>
                      </a:pPr>
                      <a:r>
                        <a:rPr lang="en-US" sz="4400" dirty="0" smtClean="0">
                          <a:latin typeface="Franklin Gothic Demi Cond" panose="020B0706030402020204" pitchFamily="34" charset="0"/>
                        </a:rPr>
                        <a:t>22</a:t>
                      </a:r>
                      <a:endParaRPr lang="en-US" sz="4400" dirty="0">
                        <a:latin typeface="Franklin Gothic Demi Cond" panose="020B0706030402020204" pitchFamily="34" charset="0"/>
                      </a:endParaRPr>
                    </a:p>
                  </a:txBody>
                  <a:tcPr marL="68580" marR="68580" marT="0" marB="0" anchor="ctr">
                    <a:solidFill>
                      <a:schemeClr val="accent6">
                        <a:lumMod val="60000"/>
                        <a:lumOff val="40000"/>
                      </a:schemeClr>
                    </a:solidFill>
                  </a:tcPr>
                </a:tc>
                <a:tc>
                  <a:txBody>
                    <a:bodyPr/>
                    <a:lstStyle/>
                    <a:p>
                      <a:pPr marL="0" marR="0" algn="ctr">
                        <a:lnSpc>
                          <a:spcPct val="107000"/>
                        </a:lnSpc>
                        <a:spcBef>
                          <a:spcPts val="0"/>
                        </a:spcBef>
                        <a:spcAft>
                          <a:spcPts val="0"/>
                        </a:spcAft>
                      </a:pPr>
                      <a:r>
                        <a:rPr lang="en-US" sz="4400" dirty="0">
                          <a:latin typeface="Franklin Gothic Demi Cond" panose="020B0706030402020204" pitchFamily="34" charset="0"/>
                        </a:rPr>
                        <a:t>4</a:t>
                      </a:r>
                    </a:p>
                  </a:txBody>
                  <a:tcPr marL="68580" marR="68580" marT="0" marB="0" anchor="ctr"/>
                </a:tc>
              </a:tr>
              <a:tr h="741622">
                <a:tc>
                  <a:txBody>
                    <a:bodyPr/>
                    <a:lstStyle/>
                    <a:p>
                      <a:pPr marL="0" marR="0" algn="ctr">
                        <a:lnSpc>
                          <a:spcPct val="107000"/>
                        </a:lnSpc>
                        <a:spcBef>
                          <a:spcPts val="0"/>
                        </a:spcBef>
                        <a:spcAft>
                          <a:spcPts val="0"/>
                        </a:spcAft>
                      </a:pPr>
                      <a:r>
                        <a:rPr lang="en-US" sz="4000" b="0" dirty="0" smtClean="0">
                          <a:latin typeface="Franklin Gothic Demi Cond" panose="020B0706030402020204" pitchFamily="34" charset="0"/>
                        </a:rPr>
                        <a:t>Fifth</a:t>
                      </a:r>
                      <a:endParaRPr lang="en-US" sz="4000" b="0" dirty="0">
                        <a:latin typeface="Franklin Gothic Demi Cond" panose="020B0706030402020204" pitchFamily="34" charset="0"/>
                      </a:endParaRPr>
                    </a:p>
                  </a:txBody>
                  <a:tcPr marL="68580" marR="68580" marT="0" marB="0" anchor="ctr">
                    <a:solidFill>
                      <a:schemeClr val="accent1">
                        <a:lumMod val="50000"/>
                      </a:schemeClr>
                    </a:solidFill>
                  </a:tcPr>
                </a:tc>
                <a:tc>
                  <a:txBody>
                    <a:bodyPr/>
                    <a:lstStyle/>
                    <a:p>
                      <a:pPr marL="0" marR="0" algn="ctr">
                        <a:lnSpc>
                          <a:spcPct val="107000"/>
                        </a:lnSpc>
                        <a:spcBef>
                          <a:spcPts val="0"/>
                        </a:spcBef>
                        <a:spcAft>
                          <a:spcPts val="0"/>
                        </a:spcAft>
                      </a:pPr>
                      <a:r>
                        <a:rPr lang="en-US" sz="4000" dirty="0" smtClean="0">
                          <a:latin typeface="Franklin Gothic Demi Cond" panose="020B0706030402020204" pitchFamily="34" charset="0"/>
                        </a:rPr>
                        <a:t>Dec, 2</a:t>
                      </a:r>
                      <a:endParaRPr lang="en-US" sz="4000" dirty="0">
                        <a:latin typeface="Franklin Gothic Demi Cond" panose="020B0706030402020204" pitchFamily="34" charset="0"/>
                      </a:endParaRPr>
                    </a:p>
                  </a:txBody>
                  <a:tcPr marL="68580" marR="68580" marT="0" marB="0" anchor="ctr"/>
                </a:tc>
                <a:tc>
                  <a:txBody>
                    <a:bodyPr/>
                    <a:lstStyle/>
                    <a:p>
                      <a:pPr marL="0" marR="0" algn="ctr">
                        <a:lnSpc>
                          <a:spcPct val="107000"/>
                        </a:lnSpc>
                        <a:spcBef>
                          <a:spcPts val="0"/>
                        </a:spcBef>
                        <a:spcAft>
                          <a:spcPts val="0"/>
                        </a:spcAft>
                      </a:pPr>
                      <a:r>
                        <a:rPr lang="en-US" sz="4400" dirty="0">
                          <a:latin typeface="Franklin Gothic Demi Cond" panose="020B0706030402020204" pitchFamily="34" charset="0"/>
                        </a:rPr>
                        <a:t>9</a:t>
                      </a:r>
                    </a:p>
                  </a:txBody>
                  <a:tcPr marL="68580" marR="68580" marT="0" marB="0" anchor="ctr"/>
                </a:tc>
                <a:tc>
                  <a:txBody>
                    <a:bodyPr/>
                    <a:lstStyle/>
                    <a:p>
                      <a:pPr marL="0" marR="0" algn="ctr">
                        <a:lnSpc>
                          <a:spcPct val="107000"/>
                        </a:lnSpc>
                        <a:spcBef>
                          <a:spcPts val="0"/>
                        </a:spcBef>
                        <a:spcAft>
                          <a:spcPts val="0"/>
                        </a:spcAft>
                      </a:pPr>
                      <a:r>
                        <a:rPr lang="en-US" sz="4400" dirty="0">
                          <a:latin typeface="Franklin Gothic Demi Cond" panose="020B0706030402020204" pitchFamily="34" charset="0"/>
                        </a:rPr>
                        <a:t>9</a:t>
                      </a:r>
                    </a:p>
                  </a:txBody>
                  <a:tcPr marL="68580" marR="68580" marT="0" marB="0" anchor="ctr"/>
                </a:tc>
                <a:tc>
                  <a:txBody>
                    <a:bodyPr/>
                    <a:lstStyle/>
                    <a:p>
                      <a:pPr marL="0" marR="0" algn="ctr">
                        <a:lnSpc>
                          <a:spcPct val="107000"/>
                        </a:lnSpc>
                        <a:spcBef>
                          <a:spcPts val="0"/>
                        </a:spcBef>
                        <a:spcAft>
                          <a:spcPts val="0"/>
                        </a:spcAft>
                      </a:pPr>
                      <a:r>
                        <a:rPr lang="en-US" sz="4400" dirty="0">
                          <a:latin typeface="Franklin Gothic Demi Cond" panose="020B0706030402020204" pitchFamily="34" charset="0"/>
                        </a:rPr>
                        <a:t>8</a:t>
                      </a:r>
                    </a:p>
                  </a:txBody>
                  <a:tcPr marL="68580" marR="68580" marT="0" marB="0" anchor="ctr">
                    <a:solidFill>
                      <a:schemeClr val="accent6">
                        <a:lumMod val="60000"/>
                        <a:lumOff val="40000"/>
                      </a:schemeClr>
                    </a:solidFill>
                  </a:tcPr>
                </a:tc>
                <a:tc>
                  <a:txBody>
                    <a:bodyPr/>
                    <a:lstStyle/>
                    <a:p>
                      <a:pPr marL="0" marR="0" algn="ctr">
                        <a:lnSpc>
                          <a:spcPct val="107000"/>
                        </a:lnSpc>
                        <a:spcBef>
                          <a:spcPts val="0"/>
                        </a:spcBef>
                        <a:spcAft>
                          <a:spcPts val="0"/>
                        </a:spcAft>
                      </a:pPr>
                      <a:r>
                        <a:rPr lang="en-US" sz="4400" dirty="0">
                          <a:latin typeface="Franklin Gothic Demi Cond" panose="020B0706030402020204" pitchFamily="34" charset="0"/>
                        </a:rPr>
                        <a:t>7</a:t>
                      </a:r>
                    </a:p>
                  </a:txBody>
                  <a:tcPr marL="68580" marR="68580" marT="0" marB="0" anchor="ctr"/>
                </a:tc>
                <a:tc>
                  <a:txBody>
                    <a:bodyPr/>
                    <a:lstStyle/>
                    <a:p>
                      <a:pPr marL="0" marR="0" algn="ctr">
                        <a:lnSpc>
                          <a:spcPct val="107000"/>
                        </a:lnSpc>
                        <a:spcBef>
                          <a:spcPts val="0"/>
                        </a:spcBef>
                        <a:spcAft>
                          <a:spcPts val="0"/>
                        </a:spcAft>
                      </a:pPr>
                      <a:r>
                        <a:rPr lang="en-US" sz="4400" dirty="0" smtClean="0">
                          <a:latin typeface="Franklin Gothic Demi Cond" panose="020B0706030402020204" pitchFamily="34" charset="0"/>
                        </a:rPr>
                        <a:t>22</a:t>
                      </a:r>
                      <a:endParaRPr lang="en-US" sz="4400" dirty="0">
                        <a:latin typeface="Franklin Gothic Demi Cond" panose="020B0706030402020204" pitchFamily="34" charset="0"/>
                      </a:endParaRPr>
                    </a:p>
                  </a:txBody>
                  <a:tcPr marL="68580" marR="68580" marT="0" marB="0" anchor="ctr">
                    <a:solidFill>
                      <a:schemeClr val="accent6">
                        <a:lumMod val="60000"/>
                        <a:lumOff val="40000"/>
                      </a:schemeClr>
                    </a:solidFill>
                  </a:tcPr>
                </a:tc>
                <a:tc>
                  <a:txBody>
                    <a:bodyPr/>
                    <a:lstStyle/>
                    <a:p>
                      <a:pPr marL="0" marR="0" algn="ctr">
                        <a:lnSpc>
                          <a:spcPct val="107000"/>
                        </a:lnSpc>
                        <a:spcBef>
                          <a:spcPts val="0"/>
                        </a:spcBef>
                        <a:spcAft>
                          <a:spcPts val="0"/>
                        </a:spcAft>
                      </a:pPr>
                      <a:r>
                        <a:rPr lang="en-US" sz="4400" dirty="0">
                          <a:latin typeface="Franklin Gothic Demi Cond" panose="020B0706030402020204" pitchFamily="34" charset="0"/>
                        </a:rPr>
                        <a:t>4</a:t>
                      </a:r>
                    </a:p>
                  </a:txBody>
                  <a:tcPr marL="68580" marR="68580" marT="0" marB="0" anchor="ctr"/>
                </a:tc>
              </a:tr>
              <a:tr h="741622">
                <a:tc>
                  <a:txBody>
                    <a:bodyPr/>
                    <a:lstStyle/>
                    <a:p>
                      <a:pPr marL="0" marR="0" algn="ctr">
                        <a:lnSpc>
                          <a:spcPct val="107000"/>
                        </a:lnSpc>
                        <a:spcBef>
                          <a:spcPts val="0"/>
                        </a:spcBef>
                        <a:spcAft>
                          <a:spcPts val="0"/>
                        </a:spcAft>
                      </a:pPr>
                      <a:r>
                        <a:rPr lang="en-US" sz="4000" b="0" dirty="0" smtClean="0">
                          <a:latin typeface="Franklin Gothic Demi Cond" panose="020B0706030402020204" pitchFamily="34" charset="0"/>
                        </a:rPr>
                        <a:t>Surprise</a:t>
                      </a:r>
                      <a:endParaRPr lang="en-US" sz="4000" b="0" dirty="0">
                        <a:latin typeface="Franklin Gothic Demi Cond" panose="020B0706030402020204" pitchFamily="34" charset="0"/>
                      </a:endParaRPr>
                    </a:p>
                  </a:txBody>
                  <a:tcPr marL="68580" marR="68580" marT="0" marB="0" anchor="ctr">
                    <a:solidFill>
                      <a:schemeClr val="accent1">
                        <a:lumMod val="50000"/>
                      </a:schemeClr>
                    </a:solidFill>
                  </a:tcPr>
                </a:tc>
                <a:tc>
                  <a:txBody>
                    <a:bodyPr/>
                    <a:lstStyle/>
                    <a:p>
                      <a:pPr marL="0" marR="0" algn="ctr">
                        <a:lnSpc>
                          <a:spcPct val="107000"/>
                        </a:lnSpc>
                        <a:spcBef>
                          <a:spcPts val="0"/>
                        </a:spcBef>
                        <a:spcAft>
                          <a:spcPts val="0"/>
                        </a:spcAft>
                      </a:pPr>
                      <a:r>
                        <a:rPr lang="en-US" sz="3200" dirty="0" smtClean="0">
                          <a:latin typeface="Franklin Gothic Demi Cond" panose="020B0706030402020204" pitchFamily="34" charset="0"/>
                        </a:rPr>
                        <a:t>15/1/15</a:t>
                      </a:r>
                      <a:endParaRPr lang="en-US" sz="3200" dirty="0">
                        <a:latin typeface="Franklin Gothic Demi Cond" panose="020B0706030402020204" pitchFamily="34" charset="0"/>
                      </a:endParaRPr>
                    </a:p>
                  </a:txBody>
                  <a:tcPr marL="68580" marR="68580" marT="0" marB="0" anchor="ctr"/>
                </a:tc>
                <a:tc>
                  <a:txBody>
                    <a:bodyPr/>
                    <a:lstStyle/>
                    <a:p>
                      <a:pPr marL="0" marR="0" algn="ctr">
                        <a:lnSpc>
                          <a:spcPct val="107000"/>
                        </a:lnSpc>
                        <a:spcBef>
                          <a:spcPts val="0"/>
                        </a:spcBef>
                        <a:spcAft>
                          <a:spcPts val="0"/>
                        </a:spcAft>
                      </a:pPr>
                      <a:r>
                        <a:rPr lang="en-US" sz="4400" dirty="0" smtClean="0">
                          <a:solidFill>
                            <a:schemeClr val="tx1"/>
                          </a:solidFill>
                          <a:latin typeface="Franklin Gothic Demi Cond" panose="020B0706030402020204" pitchFamily="34" charset="0"/>
                        </a:rPr>
                        <a:t>8.75</a:t>
                      </a:r>
                      <a:endParaRPr lang="en-US" sz="4400" dirty="0">
                        <a:solidFill>
                          <a:schemeClr val="tx1"/>
                        </a:solidFill>
                        <a:latin typeface="Franklin Gothic Demi Cond" panose="020B0706030402020204" pitchFamily="34" charset="0"/>
                      </a:endParaRPr>
                    </a:p>
                  </a:txBody>
                  <a:tcPr marL="68580" marR="68580" marT="0" marB="0" anchor="ctr">
                    <a:solidFill>
                      <a:srgbClr val="FFFF00"/>
                    </a:solidFill>
                  </a:tcP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4400" dirty="0" smtClean="0">
                          <a:latin typeface="Franklin Gothic Demi Cond" panose="020B0706030402020204" pitchFamily="34" charset="0"/>
                        </a:rPr>
                        <a:t>8.75</a:t>
                      </a:r>
                    </a:p>
                  </a:txBody>
                  <a:tcPr marL="68580" marR="68580" marT="0" marB="0" anchor="ctr"/>
                </a:tc>
                <a:tc>
                  <a:txBody>
                    <a:bodyPr/>
                    <a:lstStyle/>
                    <a:p>
                      <a:pPr marL="0" marR="0" algn="ctr">
                        <a:lnSpc>
                          <a:spcPct val="107000"/>
                        </a:lnSpc>
                        <a:spcBef>
                          <a:spcPts val="0"/>
                        </a:spcBef>
                        <a:spcAft>
                          <a:spcPts val="0"/>
                        </a:spcAft>
                      </a:pPr>
                      <a:r>
                        <a:rPr lang="en-US" sz="4400" dirty="0" smtClean="0">
                          <a:latin typeface="Franklin Gothic Demi Cond" panose="020B0706030402020204" pitchFamily="34" charset="0"/>
                        </a:rPr>
                        <a:t>7.75</a:t>
                      </a:r>
                      <a:endParaRPr lang="en-US" sz="4400" dirty="0">
                        <a:latin typeface="Franklin Gothic Demi Cond" panose="020B0706030402020204" pitchFamily="34" charset="0"/>
                      </a:endParaRPr>
                    </a:p>
                  </a:txBody>
                  <a:tcPr marL="68580" marR="68580" marT="0" marB="0" anchor="ctr">
                    <a:solidFill>
                      <a:srgbClr val="FFC000"/>
                    </a:solidFill>
                  </a:tcPr>
                </a:tc>
                <a:tc>
                  <a:txBody>
                    <a:bodyPr/>
                    <a:lstStyle/>
                    <a:p>
                      <a:pPr marL="0" marR="0" algn="ctr">
                        <a:lnSpc>
                          <a:spcPct val="107000"/>
                        </a:lnSpc>
                        <a:spcBef>
                          <a:spcPts val="0"/>
                        </a:spcBef>
                        <a:spcAft>
                          <a:spcPts val="0"/>
                        </a:spcAft>
                      </a:pPr>
                      <a:r>
                        <a:rPr lang="en-US" sz="4400" dirty="0" smtClean="0">
                          <a:latin typeface="Franklin Gothic Demi Cond" panose="020B0706030402020204" pitchFamily="34" charset="0"/>
                        </a:rPr>
                        <a:t>6.75</a:t>
                      </a:r>
                      <a:endParaRPr lang="en-US" sz="4400" dirty="0">
                        <a:latin typeface="Franklin Gothic Demi Cond" panose="020B0706030402020204" pitchFamily="34" charset="0"/>
                      </a:endParaRPr>
                    </a:p>
                  </a:txBody>
                  <a:tcPr marL="68580" marR="68580" marT="0" marB="0" anchor="ctr"/>
                </a:tc>
                <a:tc>
                  <a:txBody>
                    <a:bodyPr/>
                    <a:lstStyle/>
                    <a:p>
                      <a:pPr marL="0" marR="0" algn="ctr">
                        <a:lnSpc>
                          <a:spcPct val="107000"/>
                        </a:lnSpc>
                        <a:spcBef>
                          <a:spcPts val="0"/>
                        </a:spcBef>
                        <a:spcAft>
                          <a:spcPts val="0"/>
                        </a:spcAft>
                      </a:pPr>
                      <a:r>
                        <a:rPr lang="en-US" sz="4400" dirty="0" smtClean="0">
                          <a:latin typeface="Franklin Gothic Demi Cond" panose="020B0706030402020204" pitchFamily="34" charset="0"/>
                        </a:rPr>
                        <a:t>22</a:t>
                      </a:r>
                      <a:endParaRPr lang="en-US" sz="4400" dirty="0">
                        <a:latin typeface="Franklin Gothic Demi Cond" panose="020B0706030402020204" pitchFamily="34" charset="0"/>
                      </a:endParaRPr>
                    </a:p>
                  </a:txBody>
                  <a:tcPr marL="68580" marR="68580" marT="0" marB="0" anchor="ctr">
                    <a:solidFill>
                      <a:schemeClr val="accent6">
                        <a:lumMod val="60000"/>
                        <a:lumOff val="40000"/>
                      </a:schemeClr>
                    </a:solidFill>
                  </a:tcPr>
                </a:tc>
                <a:tc>
                  <a:txBody>
                    <a:bodyPr/>
                    <a:lstStyle/>
                    <a:p>
                      <a:pPr marL="0" marR="0" algn="ctr">
                        <a:lnSpc>
                          <a:spcPct val="107000"/>
                        </a:lnSpc>
                        <a:spcBef>
                          <a:spcPts val="0"/>
                        </a:spcBef>
                        <a:spcAft>
                          <a:spcPts val="0"/>
                        </a:spcAft>
                      </a:pPr>
                      <a:r>
                        <a:rPr lang="en-US" sz="4400" dirty="0" smtClean="0">
                          <a:latin typeface="Franklin Gothic Demi Cond" panose="020B0706030402020204" pitchFamily="34" charset="0"/>
                        </a:rPr>
                        <a:t>4</a:t>
                      </a:r>
                      <a:endParaRPr lang="en-US" sz="4400" dirty="0">
                        <a:latin typeface="Franklin Gothic Demi Cond" panose="020B0706030402020204" pitchFamily="34" charset="0"/>
                      </a:endParaRPr>
                    </a:p>
                  </a:txBody>
                  <a:tcPr marL="68580" marR="68580" marT="0" marB="0" anchor="ctr"/>
                </a:tc>
              </a:tr>
              <a:tr h="741622">
                <a:tc>
                  <a:txBody>
                    <a:bodyPr/>
                    <a:lstStyle/>
                    <a:p>
                      <a:pPr marL="0" marR="0" algn="ctr">
                        <a:lnSpc>
                          <a:spcPct val="107000"/>
                        </a:lnSpc>
                        <a:spcBef>
                          <a:spcPts val="0"/>
                        </a:spcBef>
                        <a:spcAft>
                          <a:spcPts val="0"/>
                        </a:spcAft>
                      </a:pPr>
                      <a:r>
                        <a:rPr lang="en-US" sz="4000" b="0" dirty="0" smtClean="0">
                          <a:latin typeface="Franklin Gothic Demi Cond" panose="020B0706030402020204" pitchFamily="34" charset="0"/>
                        </a:rPr>
                        <a:t>Sixth</a:t>
                      </a:r>
                      <a:endParaRPr lang="en-US" sz="4000" b="0" dirty="0">
                        <a:latin typeface="Franklin Gothic Demi Cond" panose="020B0706030402020204" pitchFamily="34" charset="0"/>
                      </a:endParaRPr>
                    </a:p>
                  </a:txBody>
                  <a:tcPr marL="68580" marR="68580" marT="0" marB="0" anchor="ctr">
                    <a:solidFill>
                      <a:schemeClr val="accent1">
                        <a:lumMod val="50000"/>
                      </a:schemeClr>
                    </a:solidFill>
                  </a:tcPr>
                </a:tc>
                <a:tc>
                  <a:txBody>
                    <a:bodyPr/>
                    <a:lstStyle/>
                    <a:p>
                      <a:pPr marL="0" marR="0" algn="ctr">
                        <a:lnSpc>
                          <a:spcPct val="107000"/>
                        </a:lnSpc>
                        <a:spcBef>
                          <a:spcPts val="0"/>
                        </a:spcBef>
                        <a:spcAft>
                          <a:spcPts val="0"/>
                        </a:spcAft>
                      </a:pPr>
                      <a:r>
                        <a:rPr lang="en-US" sz="3200" dirty="0" smtClean="0">
                          <a:latin typeface="Franklin Gothic Demi Cond" panose="020B0706030402020204" pitchFamily="34" charset="0"/>
                        </a:rPr>
                        <a:t>3-Feb-15</a:t>
                      </a:r>
                      <a:endParaRPr lang="en-US" sz="3200" dirty="0">
                        <a:latin typeface="Franklin Gothic Demi Cond" panose="020B0706030402020204" pitchFamily="34" charset="0"/>
                      </a:endParaRPr>
                    </a:p>
                  </a:txBody>
                  <a:tcPr marL="68580" marR="68580" marT="0" marB="0" anchor="ctr"/>
                </a:tc>
                <a:tc>
                  <a:txBody>
                    <a:bodyPr/>
                    <a:lstStyle/>
                    <a:p>
                      <a:pPr marL="0" marR="0" algn="ctr">
                        <a:lnSpc>
                          <a:spcPct val="107000"/>
                        </a:lnSpc>
                        <a:spcBef>
                          <a:spcPts val="0"/>
                        </a:spcBef>
                        <a:spcAft>
                          <a:spcPts val="0"/>
                        </a:spcAft>
                      </a:pPr>
                      <a:r>
                        <a:rPr lang="en-US" sz="4400" dirty="0" smtClean="0">
                          <a:solidFill>
                            <a:schemeClr val="tx1"/>
                          </a:solidFill>
                          <a:latin typeface="Franklin Gothic Demi Cond" panose="020B0706030402020204" pitchFamily="34" charset="0"/>
                        </a:rPr>
                        <a:t>8.75</a:t>
                      </a:r>
                      <a:endParaRPr lang="en-US" sz="4400" dirty="0">
                        <a:solidFill>
                          <a:schemeClr val="tx1"/>
                        </a:solidFill>
                        <a:latin typeface="Franklin Gothic Demi Cond" panose="020B0706030402020204" pitchFamily="34" charset="0"/>
                      </a:endParaRPr>
                    </a:p>
                  </a:txBody>
                  <a:tcPr marL="68580" marR="68580" marT="0" marB="0" anchor="ctr">
                    <a:solidFill>
                      <a:schemeClr val="accent3">
                        <a:lumMod val="20000"/>
                        <a:lumOff val="80000"/>
                      </a:schemeClr>
                    </a:solidFill>
                  </a:tcP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4400" dirty="0" smtClean="0">
                          <a:latin typeface="Franklin Gothic Demi Cond" panose="020B0706030402020204" pitchFamily="34" charset="0"/>
                        </a:rPr>
                        <a:t>8.75</a:t>
                      </a:r>
                    </a:p>
                  </a:txBody>
                  <a:tcPr marL="68580" marR="68580" marT="0" marB="0" anchor="ctr">
                    <a:solidFill>
                      <a:schemeClr val="accent3">
                        <a:lumMod val="20000"/>
                        <a:lumOff val="80000"/>
                      </a:schemeClr>
                    </a:solidFill>
                  </a:tcPr>
                </a:tc>
                <a:tc>
                  <a:txBody>
                    <a:bodyPr/>
                    <a:lstStyle/>
                    <a:p>
                      <a:pPr marL="0" marR="0" algn="ctr">
                        <a:lnSpc>
                          <a:spcPct val="107000"/>
                        </a:lnSpc>
                        <a:spcBef>
                          <a:spcPts val="0"/>
                        </a:spcBef>
                        <a:spcAft>
                          <a:spcPts val="0"/>
                        </a:spcAft>
                      </a:pPr>
                      <a:r>
                        <a:rPr lang="en-US" sz="4400" dirty="0" smtClean="0">
                          <a:latin typeface="Franklin Gothic Demi Cond" panose="020B0706030402020204" pitchFamily="34" charset="0"/>
                        </a:rPr>
                        <a:t>7.75</a:t>
                      </a:r>
                      <a:endParaRPr lang="en-US" sz="4400" dirty="0">
                        <a:latin typeface="Franklin Gothic Demi Cond" panose="020B0706030402020204" pitchFamily="34" charset="0"/>
                      </a:endParaRPr>
                    </a:p>
                  </a:txBody>
                  <a:tcPr marL="68580" marR="68580" marT="0" marB="0" anchor="ctr">
                    <a:solidFill>
                      <a:schemeClr val="accent3">
                        <a:lumMod val="20000"/>
                        <a:lumOff val="80000"/>
                      </a:schemeClr>
                    </a:solidFill>
                  </a:tcPr>
                </a:tc>
                <a:tc>
                  <a:txBody>
                    <a:bodyPr/>
                    <a:lstStyle/>
                    <a:p>
                      <a:pPr marL="0" marR="0" algn="ctr">
                        <a:lnSpc>
                          <a:spcPct val="107000"/>
                        </a:lnSpc>
                        <a:spcBef>
                          <a:spcPts val="0"/>
                        </a:spcBef>
                        <a:spcAft>
                          <a:spcPts val="0"/>
                        </a:spcAft>
                      </a:pPr>
                      <a:r>
                        <a:rPr lang="en-US" sz="4400" dirty="0" smtClean="0">
                          <a:latin typeface="Franklin Gothic Demi Cond" panose="020B0706030402020204" pitchFamily="34" charset="0"/>
                        </a:rPr>
                        <a:t>6.75</a:t>
                      </a:r>
                      <a:endParaRPr lang="en-US" sz="4400" dirty="0">
                        <a:latin typeface="Franklin Gothic Demi Cond" panose="020B0706030402020204" pitchFamily="34" charset="0"/>
                      </a:endParaRPr>
                    </a:p>
                  </a:txBody>
                  <a:tcPr marL="68580" marR="68580" marT="0" marB="0" anchor="ctr">
                    <a:solidFill>
                      <a:schemeClr val="accent3">
                        <a:lumMod val="20000"/>
                        <a:lumOff val="80000"/>
                      </a:schemeClr>
                    </a:solidFill>
                  </a:tcPr>
                </a:tc>
                <a:tc>
                  <a:txBody>
                    <a:bodyPr/>
                    <a:lstStyle/>
                    <a:p>
                      <a:pPr marL="0" marR="0" algn="ctr">
                        <a:lnSpc>
                          <a:spcPct val="107000"/>
                        </a:lnSpc>
                        <a:spcBef>
                          <a:spcPts val="0"/>
                        </a:spcBef>
                        <a:spcAft>
                          <a:spcPts val="0"/>
                        </a:spcAft>
                      </a:pPr>
                      <a:r>
                        <a:rPr lang="en-US" sz="4400" dirty="0" smtClean="0">
                          <a:latin typeface="Franklin Gothic Demi Cond" panose="020B0706030402020204" pitchFamily="34" charset="0"/>
                        </a:rPr>
                        <a:t>21.5</a:t>
                      </a:r>
                      <a:endParaRPr lang="en-US" sz="4400" dirty="0">
                        <a:latin typeface="Franklin Gothic Demi Cond" panose="020B0706030402020204" pitchFamily="34" charset="0"/>
                      </a:endParaRPr>
                    </a:p>
                  </a:txBody>
                  <a:tcPr marL="68580" marR="68580" marT="0" marB="0" anchor="ctr">
                    <a:solidFill>
                      <a:schemeClr val="accent4"/>
                    </a:solidFill>
                  </a:tcPr>
                </a:tc>
                <a:tc>
                  <a:txBody>
                    <a:bodyPr/>
                    <a:lstStyle/>
                    <a:p>
                      <a:pPr marL="0" marR="0" algn="ctr">
                        <a:lnSpc>
                          <a:spcPct val="107000"/>
                        </a:lnSpc>
                        <a:spcBef>
                          <a:spcPts val="0"/>
                        </a:spcBef>
                        <a:spcAft>
                          <a:spcPts val="0"/>
                        </a:spcAft>
                      </a:pPr>
                      <a:r>
                        <a:rPr lang="en-US" sz="4400" dirty="0" smtClean="0">
                          <a:latin typeface="Franklin Gothic Demi Cond" panose="020B0706030402020204" pitchFamily="34" charset="0"/>
                        </a:rPr>
                        <a:t>4</a:t>
                      </a:r>
                      <a:endParaRPr lang="en-US" sz="4400" dirty="0">
                        <a:latin typeface="Franklin Gothic Demi Cond" panose="020B0706030402020204" pitchFamily="34" charset="0"/>
                      </a:endParaRPr>
                    </a:p>
                  </a:txBody>
                  <a:tcPr marL="68580" marR="68580" marT="0" marB="0" anchor="ctr"/>
                </a:tc>
              </a:tr>
            </a:tbl>
          </a:graphicData>
        </a:graphic>
      </p:graphicFrame>
    </p:spTree>
    <p:extLst>
      <p:ext uri="{BB962C8B-B14F-4D97-AF65-F5344CB8AC3E}">
        <p14:creationId xmlns:p14="http://schemas.microsoft.com/office/powerpoint/2010/main" val="24119411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smtClean="0"/>
              <a:t>IIB</a:t>
            </a:r>
            <a:endParaRPr lang="en-US" dirty="0"/>
          </a:p>
        </p:txBody>
      </p:sp>
      <p:sp>
        <p:nvSpPr>
          <p:cNvPr id="8" name="Content Placeholder 7"/>
          <p:cNvSpPr>
            <a:spLocks noGrp="1"/>
          </p:cNvSpPr>
          <p:nvPr>
            <p:ph sz="half" idx="2"/>
          </p:nvPr>
        </p:nvSpPr>
        <p:spPr/>
        <p:txBody>
          <a:bodyPr/>
          <a:lstStyle/>
          <a:p>
            <a:pPr marL="742950" indent="-742950">
              <a:buFont typeface="+mj-lt"/>
              <a:buAutoNum type="arabicPeriod"/>
            </a:pPr>
            <a:r>
              <a:rPr lang="en-US" dirty="0" smtClean="0"/>
              <a:t>Institutional Investors (80%) + Retail (20%)</a:t>
            </a:r>
          </a:p>
        </p:txBody>
      </p:sp>
      <p:sp>
        <p:nvSpPr>
          <p:cNvPr id="9" name="Content Placeholder 8"/>
          <p:cNvSpPr>
            <a:spLocks noGrp="1"/>
          </p:cNvSpPr>
          <p:nvPr>
            <p:ph sz="quarter" idx="4"/>
          </p:nvPr>
        </p:nvSpPr>
        <p:spPr/>
        <p:txBody>
          <a:bodyPr/>
          <a:lstStyle/>
          <a:p>
            <a:pPr marL="742950" indent="-742950">
              <a:buFont typeface="+mj-lt"/>
              <a:buAutoNum type="arabicPeriod"/>
            </a:pPr>
            <a:r>
              <a:rPr lang="en-US" dirty="0" smtClean="0"/>
              <a:t>Only retail investors</a:t>
            </a:r>
          </a:p>
          <a:p>
            <a:pPr marL="1200150" lvl="1" indent="-742950">
              <a:buFont typeface="+mj-lt"/>
              <a:buAutoNum type="arabicPeriod"/>
            </a:pPr>
            <a:r>
              <a:rPr lang="en-US" dirty="0" smtClean="0"/>
              <a:t>Individual / NRI</a:t>
            </a:r>
          </a:p>
          <a:p>
            <a:pPr marL="1200150" lvl="1" indent="-742950">
              <a:buFont typeface="+mj-lt"/>
              <a:buAutoNum type="arabicPeriod"/>
            </a:pPr>
            <a:r>
              <a:rPr lang="en-US" dirty="0" smtClean="0"/>
              <a:t>HUF</a:t>
            </a:r>
          </a:p>
          <a:p>
            <a:pPr marL="1200150" lvl="1" indent="-742950">
              <a:buFont typeface="+mj-lt"/>
              <a:buAutoNum type="arabicPeriod"/>
            </a:pPr>
            <a:r>
              <a:rPr lang="en-US" dirty="0" smtClean="0"/>
              <a:t>Charity org</a:t>
            </a:r>
          </a:p>
          <a:p>
            <a:pPr marL="1200150" lvl="1" indent="-742950">
              <a:buFont typeface="+mj-lt"/>
              <a:buAutoNum type="arabicPeriod"/>
            </a:pPr>
            <a:r>
              <a:rPr lang="en-US" dirty="0" smtClean="0"/>
              <a:t>Educational bodies</a:t>
            </a:r>
            <a:endParaRPr lang="en-US" dirty="0"/>
          </a:p>
        </p:txBody>
      </p:sp>
      <p:sp>
        <p:nvSpPr>
          <p:cNvPr id="10" name="Text Placeholder 9"/>
          <p:cNvSpPr>
            <a:spLocks noGrp="1"/>
          </p:cNvSpPr>
          <p:nvPr>
            <p:ph type="body" idx="13"/>
          </p:nvPr>
        </p:nvSpPr>
        <p:spPr/>
        <p:txBody>
          <a:bodyPr/>
          <a:lstStyle/>
          <a:p>
            <a:r>
              <a:rPr lang="en-US" dirty="0" smtClean="0"/>
              <a:t>IINSS-C</a:t>
            </a:r>
            <a:endParaRPr lang="en-US" dirty="0"/>
          </a:p>
        </p:txBody>
      </p:sp>
      <p:sp>
        <p:nvSpPr>
          <p:cNvPr id="6" name="Title 5"/>
          <p:cNvSpPr>
            <a:spLocks noGrp="1"/>
          </p:cNvSpPr>
          <p:nvPr>
            <p:ph type="title"/>
          </p:nvPr>
        </p:nvSpPr>
        <p:spPr/>
        <p:txBody>
          <a:bodyPr>
            <a:normAutofit fontScale="90000"/>
          </a:bodyPr>
          <a:lstStyle/>
          <a:p>
            <a:r>
              <a:rPr lang="en-US" dirty="0" smtClean="0"/>
              <a:t>Inflation indexed bonds</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199507"/>
            <a:ext cx="2211324" cy="165849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9132" y="5199507"/>
            <a:ext cx="2512868" cy="1658493"/>
          </a:xfrm>
          <a:prstGeom prst="rect">
            <a:avLst/>
          </a:prstGeom>
        </p:spPr>
      </p:pic>
    </p:spTree>
    <p:extLst>
      <p:ext uri="{BB962C8B-B14F-4D97-AF65-F5344CB8AC3E}">
        <p14:creationId xmlns:p14="http://schemas.microsoft.com/office/powerpoint/2010/main" val="28982290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smtClean="0"/>
              <a:t>IIB (</a:t>
            </a:r>
            <a:r>
              <a:rPr lang="en-US" dirty="0" err="1" smtClean="0"/>
              <a:t>june</a:t>
            </a:r>
            <a:r>
              <a:rPr lang="en-US" dirty="0" smtClean="0"/>
              <a:t>)</a:t>
            </a:r>
            <a:endParaRPr lang="en-US" dirty="0"/>
          </a:p>
        </p:txBody>
      </p:sp>
      <p:sp>
        <p:nvSpPr>
          <p:cNvPr id="8" name="Content Placeholder 7"/>
          <p:cNvSpPr>
            <a:spLocks noGrp="1"/>
          </p:cNvSpPr>
          <p:nvPr>
            <p:ph sz="half" idx="2"/>
          </p:nvPr>
        </p:nvSpPr>
        <p:spPr/>
        <p:txBody>
          <a:bodyPr>
            <a:normAutofit/>
          </a:bodyPr>
          <a:lstStyle/>
          <a:p>
            <a:pPr marL="742950" indent="-742950">
              <a:buFont typeface="+mj-lt"/>
              <a:buAutoNum type="arabicPeriod"/>
            </a:pPr>
            <a:r>
              <a:rPr lang="en-US" sz="4400" dirty="0" smtClean="0"/>
              <a:t>RBI direct sell</a:t>
            </a:r>
          </a:p>
        </p:txBody>
      </p:sp>
      <p:sp>
        <p:nvSpPr>
          <p:cNvPr id="9" name="Content Placeholder 8"/>
          <p:cNvSpPr>
            <a:spLocks noGrp="1"/>
          </p:cNvSpPr>
          <p:nvPr>
            <p:ph sz="quarter" idx="4"/>
          </p:nvPr>
        </p:nvSpPr>
        <p:spPr/>
        <p:txBody>
          <a:bodyPr>
            <a:normAutofit/>
          </a:bodyPr>
          <a:lstStyle/>
          <a:p>
            <a:pPr marL="742950" indent="-742950">
              <a:buFont typeface="+mj-lt"/>
              <a:buAutoNum type="arabicPeriod"/>
            </a:pPr>
            <a:r>
              <a:rPr lang="en-US" sz="4000" dirty="0" smtClean="0"/>
              <a:t>RBI =&gt; </a:t>
            </a:r>
          </a:p>
          <a:p>
            <a:pPr marL="1200150" lvl="1" indent="-742950">
              <a:buFont typeface="+mj-lt"/>
              <a:buAutoNum type="arabicPeriod"/>
            </a:pPr>
            <a:r>
              <a:rPr lang="en-US" sz="4000" dirty="0" smtClean="0"/>
              <a:t>Nationalized banks</a:t>
            </a:r>
          </a:p>
          <a:p>
            <a:pPr marL="1200150" lvl="1" indent="-742950">
              <a:buFont typeface="+mj-lt"/>
              <a:buAutoNum type="arabicPeriod"/>
            </a:pPr>
            <a:r>
              <a:rPr lang="en-US" sz="4000" dirty="0" smtClean="0"/>
              <a:t>Axis</a:t>
            </a:r>
          </a:p>
          <a:p>
            <a:pPr marL="1200150" lvl="1" indent="-742950">
              <a:buFont typeface="+mj-lt"/>
              <a:buAutoNum type="arabicPeriod"/>
            </a:pPr>
            <a:r>
              <a:rPr lang="en-US" sz="4000" dirty="0" smtClean="0"/>
              <a:t>HDFC</a:t>
            </a:r>
          </a:p>
          <a:p>
            <a:pPr marL="1200150" lvl="1" indent="-742950">
              <a:buFont typeface="+mj-lt"/>
              <a:buAutoNum type="arabicPeriod"/>
            </a:pPr>
            <a:r>
              <a:rPr lang="en-US" sz="4000" dirty="0" smtClean="0"/>
              <a:t>ICICI</a:t>
            </a:r>
          </a:p>
        </p:txBody>
      </p:sp>
      <p:sp>
        <p:nvSpPr>
          <p:cNvPr id="10" name="Text Placeholder 9"/>
          <p:cNvSpPr>
            <a:spLocks noGrp="1"/>
          </p:cNvSpPr>
          <p:nvPr>
            <p:ph type="body" idx="13"/>
          </p:nvPr>
        </p:nvSpPr>
        <p:spPr/>
        <p:txBody>
          <a:bodyPr/>
          <a:lstStyle/>
          <a:p>
            <a:r>
              <a:rPr lang="en-US" dirty="0" smtClean="0"/>
              <a:t>IISS-C (Dec)</a:t>
            </a:r>
            <a:endParaRPr lang="en-US" dirty="0"/>
          </a:p>
        </p:txBody>
      </p:sp>
      <p:sp>
        <p:nvSpPr>
          <p:cNvPr id="6" name="Title 5"/>
          <p:cNvSpPr>
            <a:spLocks noGrp="1"/>
          </p:cNvSpPr>
          <p:nvPr>
            <p:ph type="title"/>
          </p:nvPr>
        </p:nvSpPr>
        <p:spPr/>
        <p:txBody>
          <a:bodyPr>
            <a:normAutofit fontScale="90000"/>
          </a:bodyPr>
          <a:lstStyle/>
          <a:p>
            <a:r>
              <a:rPr lang="en-US" dirty="0" smtClean="0"/>
              <a:t>Inflation indexed bonds</a:t>
            </a:r>
            <a:endParaRPr lang="en-US"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199507"/>
            <a:ext cx="2211324" cy="1658493"/>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9132" y="5199507"/>
            <a:ext cx="2512868" cy="1658493"/>
          </a:xfrm>
          <a:prstGeom prst="rect">
            <a:avLst/>
          </a:prstGeom>
        </p:spPr>
      </p:pic>
    </p:spTree>
    <p:extLst>
      <p:ext uri="{BB962C8B-B14F-4D97-AF65-F5344CB8AC3E}">
        <p14:creationId xmlns:p14="http://schemas.microsoft.com/office/powerpoint/2010/main" val="22738399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smtClean="0"/>
              <a:t>IIB (</a:t>
            </a:r>
            <a:r>
              <a:rPr lang="en-US" dirty="0" err="1" smtClean="0"/>
              <a:t>june</a:t>
            </a:r>
            <a:r>
              <a:rPr lang="en-US" dirty="0" smtClean="0"/>
              <a:t>)</a:t>
            </a:r>
            <a:endParaRPr lang="en-US" dirty="0"/>
          </a:p>
        </p:txBody>
      </p:sp>
      <p:sp>
        <p:nvSpPr>
          <p:cNvPr id="8" name="Content Placeholder 7"/>
          <p:cNvSpPr>
            <a:spLocks noGrp="1"/>
          </p:cNvSpPr>
          <p:nvPr>
            <p:ph sz="half" idx="2"/>
          </p:nvPr>
        </p:nvSpPr>
        <p:spPr/>
        <p:txBody>
          <a:bodyPr/>
          <a:lstStyle/>
          <a:p>
            <a:pPr marL="742950" indent="-742950">
              <a:buFont typeface="+mj-lt"/>
              <a:buAutoNum type="arabicPeriod"/>
            </a:pPr>
            <a:r>
              <a:rPr lang="en-US" sz="4800" dirty="0" smtClean="0"/>
              <a:t>Min 10,000</a:t>
            </a:r>
          </a:p>
          <a:p>
            <a:pPr marL="742950" indent="-742950">
              <a:buFont typeface="+mj-lt"/>
              <a:buAutoNum type="arabicPeriod"/>
            </a:pPr>
            <a:r>
              <a:rPr lang="en-US" sz="4800" dirty="0" smtClean="0"/>
              <a:t>Max 25 lakhs</a:t>
            </a:r>
          </a:p>
          <a:p>
            <a:pPr marL="742950" indent="-742950">
              <a:buFont typeface="+mj-lt"/>
              <a:buAutoNum type="arabicPeriod"/>
            </a:pPr>
            <a:endParaRPr lang="en-US" sz="4800" dirty="0" smtClean="0"/>
          </a:p>
        </p:txBody>
      </p:sp>
      <p:sp>
        <p:nvSpPr>
          <p:cNvPr id="9" name="Content Placeholder 8"/>
          <p:cNvSpPr>
            <a:spLocks noGrp="1"/>
          </p:cNvSpPr>
          <p:nvPr>
            <p:ph sz="quarter" idx="4"/>
          </p:nvPr>
        </p:nvSpPr>
        <p:spPr/>
        <p:txBody>
          <a:bodyPr>
            <a:normAutofit/>
          </a:bodyPr>
          <a:lstStyle/>
          <a:p>
            <a:pPr marL="742950" indent="-742950">
              <a:buFont typeface="+mj-lt"/>
              <a:buAutoNum type="arabicPeriod"/>
            </a:pPr>
            <a:r>
              <a:rPr lang="en-US" sz="4800" dirty="0" smtClean="0"/>
              <a:t>Min 5000</a:t>
            </a:r>
          </a:p>
          <a:p>
            <a:pPr marL="742950" indent="-742950">
              <a:buFont typeface="+mj-lt"/>
              <a:buAutoNum type="arabicPeriod"/>
            </a:pPr>
            <a:r>
              <a:rPr lang="en-US" sz="4800" dirty="0" smtClean="0"/>
              <a:t>Max </a:t>
            </a:r>
          </a:p>
          <a:p>
            <a:pPr marL="1200150" lvl="1" indent="-742950">
              <a:buFont typeface="+mj-lt"/>
              <a:buAutoNum type="arabicPeriod"/>
            </a:pPr>
            <a:r>
              <a:rPr lang="en-US" sz="4800" dirty="0" smtClean="0"/>
              <a:t>10 L (individual)</a:t>
            </a:r>
          </a:p>
          <a:p>
            <a:pPr marL="1200150" lvl="1" indent="-742950">
              <a:buFont typeface="+mj-lt"/>
              <a:buAutoNum type="arabicPeriod"/>
            </a:pPr>
            <a:r>
              <a:rPr lang="en-US" sz="4800" dirty="0" smtClean="0"/>
              <a:t>25 L (org)</a:t>
            </a:r>
          </a:p>
        </p:txBody>
      </p:sp>
      <p:sp>
        <p:nvSpPr>
          <p:cNvPr id="10" name="Text Placeholder 9"/>
          <p:cNvSpPr>
            <a:spLocks noGrp="1"/>
          </p:cNvSpPr>
          <p:nvPr>
            <p:ph type="body" idx="13"/>
          </p:nvPr>
        </p:nvSpPr>
        <p:spPr/>
        <p:txBody>
          <a:bodyPr/>
          <a:lstStyle/>
          <a:p>
            <a:r>
              <a:rPr lang="en-US" dirty="0" smtClean="0"/>
              <a:t>IISS-C (Dec)</a:t>
            </a:r>
            <a:endParaRPr lang="en-US"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199507"/>
            <a:ext cx="2211324" cy="1658493"/>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9132" y="5199507"/>
            <a:ext cx="2512868" cy="1658493"/>
          </a:xfrm>
          <a:prstGeom prst="rect">
            <a:avLst/>
          </a:prstGeom>
        </p:spPr>
      </p:pic>
    </p:spTree>
    <p:extLst>
      <p:ext uri="{BB962C8B-B14F-4D97-AF65-F5344CB8AC3E}">
        <p14:creationId xmlns:p14="http://schemas.microsoft.com/office/powerpoint/2010/main" val="29823984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smtClean="0"/>
              <a:t>IIB (June)</a:t>
            </a:r>
            <a:endParaRPr lang="en-US" dirty="0"/>
          </a:p>
        </p:txBody>
      </p:sp>
      <p:sp>
        <p:nvSpPr>
          <p:cNvPr id="8" name="Content Placeholder 7"/>
          <p:cNvSpPr>
            <a:spLocks noGrp="1"/>
          </p:cNvSpPr>
          <p:nvPr>
            <p:ph sz="half" idx="2"/>
          </p:nvPr>
        </p:nvSpPr>
        <p:spPr/>
        <p:txBody>
          <a:bodyPr/>
          <a:lstStyle/>
          <a:p>
            <a:pPr marL="742950" indent="-742950">
              <a:buFont typeface="+mj-lt"/>
              <a:buAutoNum type="arabicPeriod"/>
            </a:pPr>
            <a:r>
              <a:rPr lang="en-US" dirty="0" smtClean="0"/>
              <a:t>Matures @10 years </a:t>
            </a:r>
          </a:p>
          <a:p>
            <a:pPr marL="742950" indent="-742950">
              <a:buFont typeface="+mj-lt"/>
              <a:buAutoNum type="arabicPeriod"/>
            </a:pPr>
            <a:r>
              <a:rPr lang="en-US" dirty="0" smtClean="0"/>
              <a:t>Redeem penalty</a:t>
            </a:r>
          </a:p>
        </p:txBody>
      </p:sp>
      <p:sp>
        <p:nvSpPr>
          <p:cNvPr id="9" name="Content Placeholder 8"/>
          <p:cNvSpPr>
            <a:spLocks noGrp="1"/>
          </p:cNvSpPr>
          <p:nvPr>
            <p:ph sz="quarter" idx="4"/>
          </p:nvPr>
        </p:nvSpPr>
        <p:spPr/>
        <p:txBody>
          <a:bodyPr/>
          <a:lstStyle/>
          <a:p>
            <a:pPr marL="742950" indent="-742950">
              <a:buFont typeface="+mj-lt"/>
              <a:buAutoNum type="arabicPeriod"/>
            </a:pPr>
            <a:r>
              <a:rPr lang="en-US" dirty="0" smtClean="0"/>
              <a:t>Same. But senior citizen =some relief.</a:t>
            </a:r>
          </a:p>
        </p:txBody>
      </p:sp>
      <p:sp>
        <p:nvSpPr>
          <p:cNvPr id="10" name="Text Placeholder 9"/>
          <p:cNvSpPr>
            <a:spLocks noGrp="1"/>
          </p:cNvSpPr>
          <p:nvPr>
            <p:ph type="body" idx="13"/>
          </p:nvPr>
        </p:nvSpPr>
        <p:spPr/>
        <p:txBody>
          <a:bodyPr/>
          <a:lstStyle/>
          <a:p>
            <a:r>
              <a:rPr lang="en-US" dirty="0" smtClean="0"/>
              <a:t>IISS-C (Dec)</a:t>
            </a:r>
            <a:endParaRPr lang="en-US" dirty="0"/>
          </a:p>
        </p:txBody>
      </p:sp>
      <p:sp>
        <p:nvSpPr>
          <p:cNvPr id="6" name="Title 5"/>
          <p:cNvSpPr>
            <a:spLocks noGrp="1"/>
          </p:cNvSpPr>
          <p:nvPr>
            <p:ph type="title"/>
          </p:nvPr>
        </p:nvSpPr>
        <p:spPr/>
        <p:txBody>
          <a:bodyPr>
            <a:normAutofit fontScale="90000"/>
          </a:bodyPr>
          <a:lstStyle/>
          <a:p>
            <a:r>
              <a:rPr lang="en-US" dirty="0" smtClean="0"/>
              <a:t>Inflation indexed bonds</a:t>
            </a:r>
            <a:endParaRPr lang="en-US"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199507"/>
            <a:ext cx="2211324" cy="1658493"/>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9132" y="5199507"/>
            <a:ext cx="2512868" cy="1658493"/>
          </a:xfrm>
          <a:prstGeom prst="rect">
            <a:avLst/>
          </a:prstGeom>
        </p:spPr>
      </p:pic>
    </p:spTree>
    <p:extLst>
      <p:ext uri="{BB962C8B-B14F-4D97-AF65-F5344CB8AC3E}">
        <p14:creationId xmlns:p14="http://schemas.microsoft.com/office/powerpoint/2010/main" val="39574422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47438" y="3725261"/>
            <a:ext cx="2161571" cy="1569660"/>
          </a:xfrm>
          <a:prstGeom prst="rect">
            <a:avLst/>
          </a:prstGeom>
          <a:solidFill>
            <a:srgbClr val="0070C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1</a:t>
            </a:r>
            <a:r>
              <a:rPr lang="en-US" sz="3200" baseline="30000" dirty="0" smtClean="0">
                <a:latin typeface="Arial Black" panose="020B0A04020102020204" pitchFamily="34" charset="0"/>
              </a:rPr>
              <a:t>st</a:t>
            </a:r>
            <a:r>
              <a:rPr lang="en-US" sz="3200" dirty="0" smtClean="0">
                <a:latin typeface="Arial Black" panose="020B0A04020102020204" pitchFamily="34" charset="0"/>
              </a:rPr>
              <a:t> Jan</a:t>
            </a:r>
          </a:p>
          <a:p>
            <a:pPr algn="ctr"/>
            <a:r>
              <a:rPr lang="en-US" sz="3200" dirty="0" smtClean="0">
                <a:latin typeface="Arial Black" panose="020B0A04020102020204" pitchFamily="34" charset="0"/>
              </a:rPr>
              <a:t>IIB</a:t>
            </a:r>
          </a:p>
          <a:p>
            <a:pPr algn="ctr"/>
            <a:r>
              <a:rPr lang="en-US" sz="3200" dirty="0" smtClean="0">
                <a:latin typeface="Arial Black" panose="020B0A04020102020204" pitchFamily="34" charset="0"/>
              </a:rPr>
              <a:t>10,000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330" y="1286861"/>
            <a:ext cx="2438400" cy="2438400"/>
          </a:xfrm>
          <a:prstGeom prst="rect">
            <a:avLst/>
          </a:prstGeom>
        </p:spPr>
      </p:pic>
      <p:sp>
        <p:nvSpPr>
          <p:cNvPr id="10" name="TextBox 9"/>
          <p:cNvSpPr txBox="1"/>
          <p:nvPr/>
        </p:nvSpPr>
        <p:spPr>
          <a:xfrm>
            <a:off x="7497687" y="3719406"/>
            <a:ext cx="3317171" cy="1569660"/>
          </a:xfrm>
          <a:prstGeom prst="rect">
            <a:avLst/>
          </a:prstGeom>
          <a:solidFill>
            <a:srgbClr val="0070C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Compounded </a:t>
            </a:r>
          </a:p>
          <a:p>
            <a:pPr algn="ctr"/>
            <a:r>
              <a:rPr lang="en-US" sz="3200" dirty="0" smtClean="0">
                <a:latin typeface="Arial Black" panose="020B0A04020102020204" pitchFamily="34" charset="0"/>
              </a:rPr>
              <a:t>half yearly</a:t>
            </a:r>
          </a:p>
          <a:p>
            <a:pPr algn="ctr"/>
            <a:r>
              <a:rPr lang="en-US" sz="3200" dirty="0">
                <a:latin typeface="Arial Black" panose="020B0A04020102020204" pitchFamily="34" charset="0"/>
              </a:rPr>
              <a:t>(</a:t>
            </a:r>
            <a:r>
              <a:rPr lang="en-US" sz="3200" dirty="0" smtClean="0">
                <a:latin typeface="Arial Black" panose="020B0A04020102020204" pitchFamily="34" charset="0"/>
              </a:rPr>
              <a:t>June)</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3698" y="1281006"/>
            <a:ext cx="2438400" cy="2438400"/>
          </a:xfrm>
          <a:prstGeom prst="rect">
            <a:avLst/>
          </a:prstGeom>
        </p:spPr>
      </p:pic>
      <p:sp>
        <p:nvSpPr>
          <p:cNvPr id="12" name="TextBox 11"/>
          <p:cNvSpPr txBox="1"/>
          <p:nvPr/>
        </p:nvSpPr>
        <p:spPr>
          <a:xfrm>
            <a:off x="3188047" y="1973307"/>
            <a:ext cx="4309641" cy="1650206"/>
          </a:xfrm>
          <a:prstGeom prst="downArrowCallout">
            <a:avLst/>
          </a:prstGeom>
          <a:solidFill>
            <a:schemeClr val="accent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WPI </a:t>
            </a:r>
          </a:p>
          <a:p>
            <a:pPr algn="ctr"/>
            <a:r>
              <a:rPr lang="en-US" sz="3200" dirty="0" smtClean="0">
                <a:latin typeface="Arial Black" panose="020B0A04020102020204" pitchFamily="34" charset="0"/>
              </a:rPr>
              <a:t>4 Months prior</a:t>
            </a:r>
          </a:p>
        </p:txBody>
      </p:sp>
      <p:sp>
        <p:nvSpPr>
          <p:cNvPr id="13" name="TextBox 12"/>
          <p:cNvSpPr txBox="1"/>
          <p:nvPr/>
        </p:nvSpPr>
        <p:spPr>
          <a:xfrm>
            <a:off x="3188047" y="3593762"/>
            <a:ext cx="4309641" cy="584775"/>
          </a:xfrm>
          <a:prstGeom prst="rect">
            <a:avLst/>
          </a:prstGeom>
          <a:solidFill>
            <a:schemeClr val="accent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1.44+WPI</a:t>
            </a:r>
          </a:p>
        </p:txBody>
      </p:sp>
      <p:sp>
        <p:nvSpPr>
          <p:cNvPr id="14" name="TextBox 13"/>
          <p:cNvSpPr txBox="1"/>
          <p:nvPr/>
        </p:nvSpPr>
        <p:spPr>
          <a:xfrm>
            <a:off x="3188046" y="4223558"/>
            <a:ext cx="4309641" cy="1077218"/>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Real Interest Rate</a:t>
            </a:r>
          </a:p>
          <a:p>
            <a:pPr algn="ctr"/>
            <a:r>
              <a:rPr lang="en-US" sz="3200" dirty="0" smtClean="0">
                <a:latin typeface="Arial Black" panose="020B0A04020102020204" pitchFamily="34" charset="0"/>
              </a:rPr>
              <a:t>+ve/-ve?</a:t>
            </a:r>
          </a:p>
        </p:txBody>
      </p:sp>
    </p:spTree>
    <p:extLst>
      <p:ext uri="{BB962C8B-B14F-4D97-AF65-F5344CB8AC3E}">
        <p14:creationId xmlns:p14="http://schemas.microsoft.com/office/powerpoint/2010/main" val="130290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810273431"/>
              </p:ext>
            </p:extLst>
          </p:nvPr>
        </p:nvGraphicFramePr>
        <p:xfrm>
          <a:off x="282804" y="948281"/>
          <a:ext cx="10746556" cy="4899706"/>
        </p:xfrm>
        <a:graphic>
          <a:graphicData uri="http://schemas.openxmlformats.org/drawingml/2006/table">
            <a:tbl>
              <a:tblPr/>
              <a:tblGrid>
                <a:gridCol w="2308165"/>
                <a:gridCol w="2603200"/>
                <a:gridCol w="2286991"/>
                <a:gridCol w="3548200"/>
              </a:tblGrid>
              <a:tr h="1840639">
                <a:tc>
                  <a:txBody>
                    <a:bodyPr/>
                    <a:lstStyle/>
                    <a:p>
                      <a:pPr algn="ctr" fontAlgn="t">
                        <a:spcBef>
                          <a:spcPts val="0"/>
                        </a:spcBef>
                        <a:spcAft>
                          <a:spcPts val="0"/>
                        </a:spcAft>
                      </a:pPr>
                      <a:endParaRPr lang="en-US" sz="3200" dirty="0">
                        <a:solidFill>
                          <a:schemeClr val="bg1"/>
                        </a:solidFill>
                        <a:latin typeface="Franklin Gothic Demi Cond" panose="020B07060304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0"/>
                        </a:spcAft>
                      </a:pPr>
                      <a:r>
                        <a:rPr lang="en-US" sz="3200" dirty="0" smtClean="0">
                          <a:solidFill>
                            <a:schemeClr val="bg1"/>
                          </a:solidFill>
                          <a:latin typeface="Franklin Gothic Demi Cond" panose="020B0706030402020204" pitchFamily="34" charset="0"/>
                        </a:rPr>
                        <a:t>Nominal</a:t>
                      </a:r>
                      <a:endParaRPr lang="en-US" sz="3200" dirty="0">
                        <a:solidFill>
                          <a:schemeClr val="bg1"/>
                        </a:solidFill>
                        <a:latin typeface="Franklin Gothic Demi Cond" panose="020B07060304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0"/>
                        </a:spcAft>
                      </a:pPr>
                      <a:r>
                        <a:rPr lang="en-US" sz="3200" dirty="0" smtClean="0">
                          <a:solidFill>
                            <a:schemeClr val="bg1"/>
                          </a:solidFill>
                          <a:latin typeface="Franklin Gothic Demi Cond" panose="020B0706030402020204" pitchFamily="34" charset="0"/>
                        </a:rPr>
                        <a:t>WPI</a:t>
                      </a:r>
                      <a:endParaRPr lang="en-US" sz="3200" dirty="0">
                        <a:solidFill>
                          <a:schemeClr val="bg1"/>
                        </a:solidFill>
                        <a:latin typeface="Franklin Gothic Demi Cond" panose="020B07060304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0"/>
                        </a:spcAft>
                      </a:pPr>
                      <a:r>
                        <a:rPr lang="en-US" sz="3200" dirty="0" smtClean="0">
                          <a:solidFill>
                            <a:schemeClr val="bg1"/>
                          </a:solidFill>
                          <a:latin typeface="Franklin Gothic Demi Cond" panose="020B0706030402020204" pitchFamily="34" charset="0"/>
                        </a:rPr>
                        <a:t>Real</a:t>
                      </a:r>
                    </a:p>
                    <a:p>
                      <a:pPr algn="ctr" fontAlgn="t">
                        <a:spcBef>
                          <a:spcPts val="0"/>
                        </a:spcBef>
                        <a:spcAft>
                          <a:spcPts val="0"/>
                        </a:spcAft>
                      </a:pPr>
                      <a:r>
                        <a:rPr lang="en-US" sz="3200" dirty="0" smtClean="0">
                          <a:solidFill>
                            <a:schemeClr val="bg1"/>
                          </a:solidFill>
                          <a:latin typeface="Franklin Gothic Demi Cond" panose="020B0706030402020204" pitchFamily="34" charset="0"/>
                        </a:rPr>
                        <a:t>=Nominal</a:t>
                      </a:r>
                      <a:r>
                        <a:rPr lang="en-US" sz="3200" baseline="0" dirty="0" smtClean="0">
                          <a:solidFill>
                            <a:schemeClr val="bg1"/>
                          </a:solidFill>
                          <a:latin typeface="Franklin Gothic Demi Cond" panose="020B0706030402020204" pitchFamily="34" charset="0"/>
                        </a:rPr>
                        <a:t> MINUS inflation </a:t>
                      </a:r>
                      <a:endParaRPr lang="en-US" sz="3200" dirty="0">
                        <a:solidFill>
                          <a:schemeClr val="bg1"/>
                        </a:solidFill>
                        <a:latin typeface="Franklin Gothic Demi Cond" panose="020B07060304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1019689">
                <a:tc>
                  <a:txBody>
                    <a:bodyPr/>
                    <a:lstStyle/>
                    <a:p>
                      <a:pPr algn="ctr" fontAlgn="t">
                        <a:spcBef>
                          <a:spcPts val="0"/>
                        </a:spcBef>
                        <a:spcAft>
                          <a:spcPts val="1300"/>
                        </a:spcAft>
                      </a:pPr>
                      <a:r>
                        <a:rPr lang="en-US" sz="3200" dirty="0" smtClean="0">
                          <a:solidFill>
                            <a:schemeClr val="bg1"/>
                          </a:solidFill>
                          <a:latin typeface="Franklin Gothic Demi Cond" panose="020B0706030402020204" pitchFamily="34" charset="0"/>
                        </a:rPr>
                        <a:t>SA</a:t>
                      </a:r>
                      <a:endParaRPr lang="en-US" sz="3200" dirty="0">
                        <a:solidFill>
                          <a:schemeClr val="bg1"/>
                        </a:solidFill>
                        <a:latin typeface="Franklin Gothic Demi Cond" panose="020B07060304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1300"/>
                        </a:spcAft>
                      </a:pPr>
                      <a:r>
                        <a:rPr lang="en-US" sz="5400" dirty="0" smtClean="0">
                          <a:solidFill>
                            <a:schemeClr val="bg1"/>
                          </a:solidFill>
                          <a:latin typeface="Franklin Gothic Demi Cond" panose="020B0706030402020204" pitchFamily="34" charset="0"/>
                        </a:rPr>
                        <a:t>4%</a:t>
                      </a:r>
                      <a:endParaRPr lang="en-US" sz="5400" dirty="0">
                        <a:solidFill>
                          <a:schemeClr val="bg1"/>
                        </a:solidFill>
                        <a:latin typeface="Franklin Gothic Demi Cond" panose="020B07060304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1300"/>
                        </a:spcAft>
                      </a:pPr>
                      <a:r>
                        <a:rPr lang="en-US" sz="5400" dirty="0" smtClean="0">
                          <a:solidFill>
                            <a:srgbClr val="FF9999"/>
                          </a:solidFill>
                          <a:latin typeface="Franklin Gothic Demi Cond" panose="020B0706030402020204" pitchFamily="34" charset="0"/>
                        </a:rPr>
                        <a:t>11%</a:t>
                      </a:r>
                      <a:endParaRPr lang="en-US" sz="5400" dirty="0">
                        <a:solidFill>
                          <a:srgbClr val="FF9999"/>
                        </a:solidFill>
                        <a:latin typeface="Franklin Gothic Demi Cond" panose="020B07060304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1300"/>
                        </a:spcAft>
                      </a:pPr>
                      <a:r>
                        <a:rPr lang="en-US" sz="5400" dirty="0">
                          <a:solidFill>
                            <a:schemeClr val="accent4"/>
                          </a:solidFill>
                          <a:latin typeface="Franklin Gothic Demi Cond" panose="020B0706030402020204" pitchFamily="34" charset="0"/>
                        </a:rPr>
                        <a:t>-</a:t>
                      </a:r>
                      <a:r>
                        <a:rPr lang="en-US" sz="5400" dirty="0" smtClean="0">
                          <a:solidFill>
                            <a:schemeClr val="accent4"/>
                          </a:solidFill>
                          <a:latin typeface="Franklin Gothic Demi Cond" panose="020B0706030402020204" pitchFamily="34" charset="0"/>
                        </a:rPr>
                        <a:t>7%</a:t>
                      </a:r>
                      <a:endParaRPr lang="en-US" sz="5400" dirty="0">
                        <a:solidFill>
                          <a:schemeClr val="accent4"/>
                        </a:solidFill>
                        <a:latin typeface="Franklin Gothic Demi Cond" panose="020B07060304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1019689">
                <a:tc>
                  <a:txBody>
                    <a:bodyPr/>
                    <a:lstStyle/>
                    <a:p>
                      <a:pPr algn="ctr" fontAlgn="t">
                        <a:spcBef>
                          <a:spcPts val="0"/>
                        </a:spcBef>
                        <a:spcAft>
                          <a:spcPts val="1300"/>
                        </a:spcAft>
                      </a:pPr>
                      <a:r>
                        <a:rPr lang="en-US" sz="3200" dirty="0" smtClean="0">
                          <a:solidFill>
                            <a:schemeClr val="bg1"/>
                          </a:solidFill>
                          <a:latin typeface="Franklin Gothic Demi Cond" panose="020B0706030402020204" pitchFamily="34" charset="0"/>
                        </a:rPr>
                        <a:t>FD</a:t>
                      </a:r>
                      <a:endParaRPr lang="en-US" sz="3200" dirty="0">
                        <a:solidFill>
                          <a:schemeClr val="bg1"/>
                        </a:solidFill>
                        <a:latin typeface="Franklin Gothic Demi Cond" panose="020B07060304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1300"/>
                        </a:spcAft>
                      </a:pPr>
                      <a:r>
                        <a:rPr lang="en-US" sz="5400" dirty="0" smtClean="0">
                          <a:solidFill>
                            <a:schemeClr val="bg1"/>
                          </a:solidFill>
                          <a:latin typeface="Franklin Gothic Demi Cond" panose="020B0706030402020204" pitchFamily="34" charset="0"/>
                        </a:rPr>
                        <a:t>9%</a:t>
                      </a:r>
                      <a:endParaRPr lang="en-US" sz="5400" dirty="0">
                        <a:solidFill>
                          <a:schemeClr val="bg1"/>
                        </a:solidFill>
                        <a:latin typeface="Franklin Gothic Demi Cond" panose="020B07060304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1300"/>
                        </a:spcAft>
                      </a:pPr>
                      <a:r>
                        <a:rPr lang="en-US" sz="5400" dirty="0" smtClean="0">
                          <a:solidFill>
                            <a:srgbClr val="FF9999"/>
                          </a:solidFill>
                          <a:latin typeface="Franklin Gothic Demi Cond" panose="020B0706030402020204" pitchFamily="34" charset="0"/>
                        </a:rPr>
                        <a:t>11%</a:t>
                      </a:r>
                      <a:endParaRPr lang="en-US" sz="5400" dirty="0">
                        <a:solidFill>
                          <a:srgbClr val="FF9999"/>
                        </a:solidFill>
                        <a:latin typeface="Franklin Gothic Demi Cond" panose="020B07060304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1300"/>
                        </a:spcAft>
                      </a:pPr>
                      <a:r>
                        <a:rPr lang="en-US" sz="5400" dirty="0">
                          <a:solidFill>
                            <a:schemeClr val="accent4"/>
                          </a:solidFill>
                          <a:latin typeface="Franklin Gothic Demi Cond" panose="020B0706030402020204" pitchFamily="34" charset="0"/>
                        </a:rPr>
                        <a:t>-</a:t>
                      </a:r>
                      <a:r>
                        <a:rPr lang="en-US" sz="5400" dirty="0" smtClean="0">
                          <a:solidFill>
                            <a:schemeClr val="accent4"/>
                          </a:solidFill>
                          <a:latin typeface="Franklin Gothic Demi Cond" panose="020B0706030402020204" pitchFamily="34" charset="0"/>
                        </a:rPr>
                        <a:t>2%</a:t>
                      </a:r>
                      <a:endParaRPr lang="en-US" sz="5400" dirty="0">
                        <a:solidFill>
                          <a:schemeClr val="accent4"/>
                        </a:solidFill>
                        <a:latin typeface="Franklin Gothic Demi Cond" panose="020B07060304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1019689">
                <a:tc>
                  <a:txBody>
                    <a:bodyPr/>
                    <a:lstStyle/>
                    <a:p>
                      <a:pPr algn="ctr" fontAlgn="t">
                        <a:spcBef>
                          <a:spcPts val="0"/>
                        </a:spcBef>
                        <a:spcAft>
                          <a:spcPts val="1300"/>
                        </a:spcAft>
                      </a:pPr>
                      <a:r>
                        <a:rPr lang="en-US" sz="4400" dirty="0" smtClean="0">
                          <a:solidFill>
                            <a:schemeClr val="bg1"/>
                          </a:solidFill>
                          <a:latin typeface="Franklin Gothic Demi Cond" panose="020B0706030402020204" pitchFamily="34" charset="0"/>
                        </a:rPr>
                        <a:t>IIB</a:t>
                      </a:r>
                      <a:endParaRPr lang="en-US" sz="4400" dirty="0">
                        <a:solidFill>
                          <a:schemeClr val="bg1"/>
                        </a:solidFill>
                        <a:latin typeface="Franklin Gothic Demi Cond" panose="020B07060304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1300"/>
                        </a:spcAft>
                      </a:pPr>
                      <a:r>
                        <a:rPr lang="en-US" sz="5400" dirty="0" smtClean="0">
                          <a:solidFill>
                            <a:schemeClr val="bg1"/>
                          </a:solidFill>
                          <a:latin typeface="Franklin Gothic Demi Cond" panose="020B0706030402020204" pitchFamily="34" charset="0"/>
                        </a:rPr>
                        <a:t>X +1.44</a:t>
                      </a:r>
                      <a:endParaRPr lang="en-US" sz="5400" dirty="0">
                        <a:solidFill>
                          <a:schemeClr val="bg1"/>
                        </a:solidFill>
                        <a:latin typeface="Franklin Gothic Demi Cond" panose="020B07060304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1300"/>
                        </a:spcAft>
                      </a:pPr>
                      <a:r>
                        <a:rPr lang="en-US" sz="5400" dirty="0" smtClean="0">
                          <a:solidFill>
                            <a:srgbClr val="FF9999"/>
                          </a:solidFill>
                          <a:latin typeface="Franklin Gothic Demi Cond" panose="020B0706030402020204" pitchFamily="34" charset="0"/>
                        </a:rPr>
                        <a:t>X</a:t>
                      </a:r>
                      <a:endParaRPr lang="en-US" sz="5400" dirty="0">
                        <a:solidFill>
                          <a:srgbClr val="FF9999"/>
                        </a:solidFill>
                        <a:latin typeface="Franklin Gothic Demi Cond" panose="020B07060304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algn="ctr" fontAlgn="t">
                        <a:spcBef>
                          <a:spcPts val="0"/>
                        </a:spcBef>
                        <a:spcAft>
                          <a:spcPts val="1300"/>
                        </a:spcAft>
                      </a:pPr>
                      <a:r>
                        <a:rPr lang="en-US" sz="5400" dirty="0" smtClean="0">
                          <a:solidFill>
                            <a:schemeClr val="tx1"/>
                          </a:solidFill>
                          <a:latin typeface="Franklin Gothic Demi Cond" panose="020B0706030402020204" pitchFamily="34" charset="0"/>
                        </a:rPr>
                        <a:t>+1.44</a:t>
                      </a:r>
                      <a:endParaRPr lang="en-US" sz="5400" dirty="0">
                        <a:solidFill>
                          <a:schemeClr val="tx1"/>
                        </a:solidFill>
                        <a:latin typeface="Franklin Gothic Demi Cond" panose="020B07060304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B050"/>
                    </a:solidFill>
                  </a:tcPr>
                </a:tc>
              </a:tr>
            </a:tbl>
          </a:graphicData>
        </a:graphic>
      </p:graphicFrame>
      <p:sp>
        <p:nvSpPr>
          <p:cNvPr id="5" name="Title 4"/>
          <p:cNvSpPr>
            <a:spLocks noGrp="1"/>
          </p:cNvSpPr>
          <p:nvPr>
            <p:ph type="title"/>
          </p:nvPr>
        </p:nvSpPr>
        <p:spPr/>
        <p:txBody>
          <a:bodyPr>
            <a:normAutofit fontScale="90000"/>
          </a:bodyPr>
          <a:lstStyle/>
          <a:p>
            <a:r>
              <a:rPr lang="en-US" dirty="0" smtClean="0"/>
              <a:t>Interest Rate: Real Vs. Nominal</a:t>
            </a:r>
            <a:endParaRPr lang="en-US" dirty="0"/>
          </a:p>
        </p:txBody>
      </p:sp>
    </p:spTree>
    <p:extLst>
      <p:ext uri="{BB962C8B-B14F-4D97-AF65-F5344CB8AC3E}">
        <p14:creationId xmlns:p14="http://schemas.microsoft.com/office/powerpoint/2010/main" val="40422824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smtClean="0"/>
              <a:t>IIB (</a:t>
            </a:r>
            <a:r>
              <a:rPr lang="en-US" dirty="0" err="1" smtClean="0"/>
              <a:t>june</a:t>
            </a:r>
            <a:r>
              <a:rPr lang="en-US" dirty="0" smtClean="0"/>
              <a:t>)</a:t>
            </a:r>
            <a:endParaRPr lang="en-US" dirty="0"/>
          </a:p>
        </p:txBody>
      </p:sp>
      <p:sp>
        <p:nvSpPr>
          <p:cNvPr id="8" name="Content Placeholder 7"/>
          <p:cNvSpPr>
            <a:spLocks noGrp="1"/>
          </p:cNvSpPr>
          <p:nvPr>
            <p:ph sz="half" idx="2"/>
          </p:nvPr>
        </p:nvSpPr>
        <p:spPr/>
        <p:txBody>
          <a:bodyPr/>
          <a:lstStyle/>
          <a:p>
            <a:pPr marL="742950" indent="-742950">
              <a:buFont typeface="+mj-lt"/>
              <a:buAutoNum type="arabicPeriod"/>
            </a:pPr>
            <a:r>
              <a:rPr lang="en-US" dirty="0" smtClean="0"/>
              <a:t>1.44% + WPI (2004)</a:t>
            </a:r>
          </a:p>
          <a:p>
            <a:pPr marL="742950" indent="-742950">
              <a:buFont typeface="+mj-lt"/>
              <a:buAutoNum type="arabicPeriod"/>
            </a:pPr>
            <a:r>
              <a:rPr lang="en-US" dirty="0" smtClean="0"/>
              <a:t>Four month lag</a:t>
            </a:r>
          </a:p>
          <a:p>
            <a:pPr marL="742950" indent="-742950">
              <a:buFont typeface="+mj-lt"/>
              <a:buAutoNum type="arabicPeriod"/>
            </a:pPr>
            <a:r>
              <a:rPr lang="en-US" dirty="0" smtClean="0"/>
              <a:t>Compounded half yearly</a:t>
            </a:r>
          </a:p>
        </p:txBody>
      </p:sp>
      <p:sp>
        <p:nvSpPr>
          <p:cNvPr id="9" name="Content Placeholder 8"/>
          <p:cNvSpPr>
            <a:spLocks noGrp="1"/>
          </p:cNvSpPr>
          <p:nvPr>
            <p:ph sz="quarter" idx="4"/>
          </p:nvPr>
        </p:nvSpPr>
        <p:spPr/>
        <p:txBody>
          <a:bodyPr/>
          <a:lstStyle/>
          <a:p>
            <a:pPr marL="742950" indent="-742950">
              <a:buFont typeface="+mj-lt"/>
              <a:buAutoNum type="arabicPeriod"/>
            </a:pPr>
            <a:r>
              <a:rPr lang="en-US" dirty="0" smtClean="0"/>
              <a:t>1.5% + CPI (Combined) 2010 base year </a:t>
            </a:r>
          </a:p>
          <a:p>
            <a:pPr marL="742950" indent="-742950">
              <a:buFont typeface="+mj-lt"/>
              <a:buAutoNum type="arabicPeriod"/>
            </a:pPr>
            <a:r>
              <a:rPr lang="en-US" dirty="0" smtClean="0"/>
              <a:t>3 months lag</a:t>
            </a:r>
          </a:p>
          <a:p>
            <a:pPr marL="742950" indent="-742950">
              <a:buFont typeface="+mj-lt"/>
              <a:buAutoNum type="arabicPeriod"/>
            </a:pPr>
            <a:r>
              <a:rPr lang="en-US" dirty="0"/>
              <a:t>Compounded half </a:t>
            </a:r>
            <a:r>
              <a:rPr lang="en-US" dirty="0" smtClean="0"/>
              <a:t>yearly</a:t>
            </a:r>
          </a:p>
        </p:txBody>
      </p:sp>
      <p:sp>
        <p:nvSpPr>
          <p:cNvPr id="10" name="Text Placeholder 9"/>
          <p:cNvSpPr>
            <a:spLocks noGrp="1"/>
          </p:cNvSpPr>
          <p:nvPr>
            <p:ph type="body" idx="13"/>
          </p:nvPr>
        </p:nvSpPr>
        <p:spPr/>
        <p:txBody>
          <a:bodyPr/>
          <a:lstStyle/>
          <a:p>
            <a:r>
              <a:rPr lang="en-US" dirty="0" smtClean="0"/>
              <a:t>IISS-C (Dec)</a:t>
            </a:r>
            <a:endParaRPr lang="en-US" dirty="0"/>
          </a:p>
        </p:txBody>
      </p:sp>
      <p:sp>
        <p:nvSpPr>
          <p:cNvPr id="6" name="Title 5"/>
          <p:cNvSpPr>
            <a:spLocks noGrp="1"/>
          </p:cNvSpPr>
          <p:nvPr>
            <p:ph type="title"/>
          </p:nvPr>
        </p:nvSpPr>
        <p:spPr/>
        <p:txBody>
          <a:bodyPr>
            <a:normAutofit fontScale="90000"/>
          </a:bodyPr>
          <a:lstStyle/>
          <a:p>
            <a:r>
              <a:rPr lang="en-US" dirty="0" smtClean="0"/>
              <a:t>Inflation indexed bonds</a:t>
            </a:r>
            <a:endParaRPr lang="en-US"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199507"/>
            <a:ext cx="2211324" cy="1658493"/>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9132" y="5199507"/>
            <a:ext cx="2512868" cy="1658493"/>
          </a:xfrm>
          <a:prstGeom prst="rect">
            <a:avLst/>
          </a:prstGeom>
        </p:spPr>
      </p:pic>
    </p:spTree>
    <p:extLst>
      <p:ext uri="{BB962C8B-B14F-4D97-AF65-F5344CB8AC3E}">
        <p14:creationId xmlns:p14="http://schemas.microsoft.com/office/powerpoint/2010/main" val="26871286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smtClean="0"/>
              <a:t>IIB (</a:t>
            </a:r>
            <a:r>
              <a:rPr lang="en-US" dirty="0" err="1" smtClean="0"/>
              <a:t>june</a:t>
            </a:r>
            <a:r>
              <a:rPr lang="en-US" dirty="0" smtClean="0"/>
              <a:t>)</a:t>
            </a:r>
            <a:endParaRPr lang="en-US" dirty="0"/>
          </a:p>
        </p:txBody>
      </p:sp>
      <p:sp>
        <p:nvSpPr>
          <p:cNvPr id="8" name="Content Placeholder 7"/>
          <p:cNvSpPr>
            <a:spLocks noGrp="1"/>
          </p:cNvSpPr>
          <p:nvPr>
            <p:ph sz="half" idx="2"/>
          </p:nvPr>
        </p:nvSpPr>
        <p:spPr/>
        <p:txBody>
          <a:bodyPr/>
          <a:lstStyle/>
          <a:p>
            <a:r>
              <a:rPr lang="en-US" dirty="0" smtClean="0"/>
              <a:t>Principal also protected</a:t>
            </a:r>
          </a:p>
          <a:p>
            <a:r>
              <a:rPr lang="en-US" dirty="0"/>
              <a:t>Rs. </a:t>
            </a:r>
            <a:r>
              <a:rPr lang="en-US" dirty="0" smtClean="0"/>
              <a:t>10,000 </a:t>
            </a:r>
            <a:r>
              <a:rPr lang="en-US" dirty="0"/>
              <a:t>(2013)=&gt; 60%=&gt;</a:t>
            </a:r>
            <a:r>
              <a:rPr lang="en-US" dirty="0" smtClean="0"/>
              <a:t>16,000 </a:t>
            </a:r>
            <a:r>
              <a:rPr lang="en-US" dirty="0"/>
              <a:t>(2023</a:t>
            </a:r>
            <a:r>
              <a:rPr lang="en-US" dirty="0" smtClean="0"/>
              <a:t>)</a:t>
            </a:r>
          </a:p>
          <a:p>
            <a:r>
              <a:rPr lang="en-US" dirty="0" smtClean="0"/>
              <a:t>Earlier Capital index Bond (CIB) 1997.</a:t>
            </a:r>
          </a:p>
        </p:txBody>
      </p:sp>
      <p:sp>
        <p:nvSpPr>
          <p:cNvPr id="9" name="Content Placeholder 8"/>
          <p:cNvSpPr>
            <a:spLocks noGrp="1"/>
          </p:cNvSpPr>
          <p:nvPr>
            <p:ph sz="quarter" idx="4"/>
          </p:nvPr>
        </p:nvSpPr>
        <p:spPr/>
        <p:txBody>
          <a:bodyPr/>
          <a:lstStyle/>
          <a:p>
            <a:pPr marL="742950" indent="-742950">
              <a:buFont typeface="+mj-lt"/>
              <a:buAutoNum type="arabicPeriod"/>
            </a:pPr>
            <a:r>
              <a:rPr lang="en-US" dirty="0" smtClean="0"/>
              <a:t>Same with CPI</a:t>
            </a:r>
          </a:p>
          <a:p>
            <a:pPr marL="742950" indent="-742950">
              <a:buFont typeface="+mj-lt"/>
              <a:buAutoNum type="arabicPeriod"/>
            </a:pPr>
            <a:endParaRPr lang="en-US" dirty="0" smtClean="0"/>
          </a:p>
        </p:txBody>
      </p:sp>
      <p:sp>
        <p:nvSpPr>
          <p:cNvPr id="10" name="Text Placeholder 9"/>
          <p:cNvSpPr>
            <a:spLocks noGrp="1"/>
          </p:cNvSpPr>
          <p:nvPr>
            <p:ph type="body" idx="13"/>
          </p:nvPr>
        </p:nvSpPr>
        <p:spPr/>
        <p:txBody>
          <a:bodyPr/>
          <a:lstStyle/>
          <a:p>
            <a:r>
              <a:rPr lang="en-US" dirty="0" smtClean="0"/>
              <a:t>IISS-C (Dec)</a:t>
            </a:r>
            <a:endParaRPr lang="en-US" dirty="0"/>
          </a:p>
        </p:txBody>
      </p:sp>
      <p:sp>
        <p:nvSpPr>
          <p:cNvPr id="6" name="Title 5"/>
          <p:cNvSpPr>
            <a:spLocks noGrp="1"/>
          </p:cNvSpPr>
          <p:nvPr>
            <p:ph type="title"/>
          </p:nvPr>
        </p:nvSpPr>
        <p:spPr/>
        <p:txBody>
          <a:bodyPr>
            <a:normAutofit fontScale="90000"/>
          </a:bodyPr>
          <a:lstStyle/>
          <a:p>
            <a:r>
              <a:rPr lang="en-US" dirty="0" smtClean="0"/>
              <a:t>Inflation indexed bonds</a:t>
            </a:r>
            <a:endParaRPr lang="en-US"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199507"/>
            <a:ext cx="2211324" cy="1658493"/>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9132" y="5199507"/>
            <a:ext cx="2512868" cy="1658493"/>
          </a:xfrm>
          <a:prstGeom prst="rect">
            <a:avLst/>
          </a:prstGeom>
        </p:spPr>
      </p:pic>
    </p:spTree>
    <p:extLst>
      <p:ext uri="{BB962C8B-B14F-4D97-AF65-F5344CB8AC3E}">
        <p14:creationId xmlns:p14="http://schemas.microsoft.com/office/powerpoint/2010/main" val="417597640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smtClean="0"/>
              <a:t>IIB (</a:t>
            </a:r>
            <a:r>
              <a:rPr lang="en-US" dirty="0" err="1" smtClean="0"/>
              <a:t>june</a:t>
            </a:r>
            <a:r>
              <a:rPr lang="en-US" dirty="0" smtClean="0"/>
              <a:t>)</a:t>
            </a:r>
            <a:endParaRPr lang="en-US" dirty="0"/>
          </a:p>
        </p:txBody>
      </p:sp>
      <p:sp>
        <p:nvSpPr>
          <p:cNvPr id="8" name="Content Placeholder 7"/>
          <p:cNvSpPr>
            <a:spLocks noGrp="1"/>
          </p:cNvSpPr>
          <p:nvPr>
            <p:ph sz="half" idx="2"/>
          </p:nvPr>
        </p:nvSpPr>
        <p:spPr/>
        <p:txBody>
          <a:bodyPr/>
          <a:lstStyle/>
          <a:p>
            <a:r>
              <a:rPr lang="en-US" dirty="0" smtClean="0"/>
              <a:t>Can be traded @secondary market</a:t>
            </a:r>
          </a:p>
          <a:p>
            <a:r>
              <a:rPr lang="en-US" dirty="0" smtClean="0"/>
              <a:t>Capital Gains Tax…yes</a:t>
            </a:r>
          </a:p>
        </p:txBody>
      </p:sp>
      <p:sp>
        <p:nvSpPr>
          <p:cNvPr id="9" name="Content Placeholder 8"/>
          <p:cNvSpPr>
            <a:spLocks noGrp="1"/>
          </p:cNvSpPr>
          <p:nvPr>
            <p:ph sz="quarter" idx="4"/>
          </p:nvPr>
        </p:nvSpPr>
        <p:spPr/>
        <p:txBody>
          <a:bodyPr/>
          <a:lstStyle/>
          <a:p>
            <a:r>
              <a:rPr lang="en-US" dirty="0" smtClean="0"/>
              <a:t>Nope</a:t>
            </a:r>
          </a:p>
        </p:txBody>
      </p:sp>
      <p:sp>
        <p:nvSpPr>
          <p:cNvPr id="10" name="Text Placeholder 9"/>
          <p:cNvSpPr>
            <a:spLocks noGrp="1"/>
          </p:cNvSpPr>
          <p:nvPr>
            <p:ph type="body" idx="13"/>
          </p:nvPr>
        </p:nvSpPr>
        <p:spPr/>
        <p:txBody>
          <a:bodyPr/>
          <a:lstStyle/>
          <a:p>
            <a:r>
              <a:rPr lang="en-US" dirty="0" smtClean="0"/>
              <a:t>IISS-C (Dec)</a:t>
            </a:r>
            <a:endParaRPr lang="en-US" dirty="0"/>
          </a:p>
        </p:txBody>
      </p:sp>
      <p:sp>
        <p:nvSpPr>
          <p:cNvPr id="6" name="Title 5"/>
          <p:cNvSpPr>
            <a:spLocks noGrp="1"/>
          </p:cNvSpPr>
          <p:nvPr>
            <p:ph type="title"/>
          </p:nvPr>
        </p:nvSpPr>
        <p:spPr/>
        <p:txBody>
          <a:bodyPr>
            <a:normAutofit fontScale="90000"/>
          </a:bodyPr>
          <a:lstStyle/>
          <a:p>
            <a:r>
              <a:rPr lang="en-US" dirty="0" smtClean="0"/>
              <a:t>Inflation indexed bonds</a:t>
            </a:r>
            <a:endParaRPr lang="en-US"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199507"/>
            <a:ext cx="2211324" cy="1658493"/>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9132" y="5199507"/>
            <a:ext cx="2512868" cy="1658493"/>
          </a:xfrm>
          <a:prstGeom prst="rect">
            <a:avLst/>
          </a:prstGeom>
        </p:spPr>
      </p:pic>
    </p:spTree>
    <p:extLst>
      <p:ext uri="{BB962C8B-B14F-4D97-AF65-F5344CB8AC3E}">
        <p14:creationId xmlns:p14="http://schemas.microsoft.com/office/powerpoint/2010/main" val="1484066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896392679"/>
              </p:ext>
            </p:extLst>
          </p:nvPr>
        </p:nvGraphicFramePr>
        <p:xfrm>
          <a:off x="838200" y="384048"/>
          <a:ext cx="10515600" cy="6199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p:cNvSpPr txBox="1"/>
          <p:nvPr/>
        </p:nvSpPr>
        <p:spPr>
          <a:xfrm rot="20316699">
            <a:off x="5375590" y="4129047"/>
            <a:ext cx="2316470" cy="1283910"/>
          </a:xfrm>
          <a:prstGeom prst="rightArrow">
            <a:avLst/>
          </a:prstGeom>
          <a:solidFill>
            <a:srgbClr val="7030A0"/>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IIB</a:t>
            </a:r>
            <a:endParaRPr lang="en-US" sz="3600" dirty="0">
              <a:latin typeface="Arial Black" panose="020B0A04020102020204" pitchFamily="34" charset="0"/>
            </a:endParaRPr>
          </a:p>
        </p:txBody>
      </p:sp>
      <p:sp>
        <p:nvSpPr>
          <p:cNvPr id="10" name="TextBox 9"/>
          <p:cNvSpPr txBox="1"/>
          <p:nvPr/>
        </p:nvSpPr>
        <p:spPr>
          <a:xfrm>
            <a:off x="1045484" y="1150665"/>
            <a:ext cx="3124180" cy="990124"/>
          </a:xfrm>
          <a:prstGeom prst="downArrowCallou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600" dirty="0" smtClean="0">
                <a:latin typeface="Arial Black" panose="020B0A04020102020204" pitchFamily="34" charset="0"/>
              </a:rPr>
              <a:t>Short term</a:t>
            </a:r>
            <a:endParaRPr lang="en-US" sz="3600" dirty="0">
              <a:latin typeface="Arial Black" panose="020B0A04020102020204" pitchFamily="34" charset="0"/>
            </a:endParaRPr>
          </a:p>
        </p:txBody>
      </p:sp>
      <p:sp>
        <p:nvSpPr>
          <p:cNvPr id="11" name="TextBox 10"/>
          <p:cNvSpPr txBox="1"/>
          <p:nvPr/>
        </p:nvSpPr>
        <p:spPr>
          <a:xfrm>
            <a:off x="7846406" y="1150665"/>
            <a:ext cx="3124180" cy="990124"/>
          </a:xfrm>
          <a:prstGeom prst="downArrowCallou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600" dirty="0" smtClean="0">
                <a:latin typeface="Arial Black" panose="020B0A04020102020204" pitchFamily="34" charset="0"/>
              </a:rPr>
              <a:t>Long term</a:t>
            </a:r>
            <a:endParaRPr lang="en-US" sz="3600" dirty="0">
              <a:latin typeface="Arial Black" panose="020B0A04020102020204" pitchFamily="34" charset="0"/>
            </a:endParaRPr>
          </a:p>
        </p:txBody>
      </p:sp>
    </p:spTree>
    <p:extLst>
      <p:ext uri="{BB962C8B-B14F-4D97-AF65-F5344CB8AC3E}">
        <p14:creationId xmlns:p14="http://schemas.microsoft.com/office/powerpoint/2010/main" val="133551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2"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0-#ppt_w/2"/>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Qualitative Tools</a:t>
            </a:r>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4893" r="13623" b="46769"/>
          <a:stretch/>
        </p:blipFill>
        <p:spPr>
          <a:xfrm>
            <a:off x="585516" y="906598"/>
            <a:ext cx="2779853" cy="2575424"/>
          </a:xfrm>
          <a:prstGeom prst="rect">
            <a:avLst/>
          </a:prstGeom>
        </p:spPr>
      </p:pic>
      <p:pic>
        <p:nvPicPr>
          <p:cNvPr id="8" name="Content Placeholder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9359" y="906598"/>
            <a:ext cx="3089275" cy="2576455"/>
          </a:xfrm>
          <a:prstGeom prst="rect">
            <a:avLst/>
          </a:prstGeom>
          <a:noFill/>
          <a:ln>
            <a:noFill/>
          </a:ln>
        </p:spPr>
      </p:pic>
      <p:pic>
        <p:nvPicPr>
          <p:cNvPr id="9" name="Content Placeholder 5"/>
          <p:cNvPicPr>
            <a:picLocks noChangeAspect="1"/>
          </p:cNvPicPr>
          <p:nvPr/>
        </p:nvPicPr>
        <p:blipFill rotWithShape="1">
          <a:blip r:embed="rId4">
            <a:extLst>
              <a:ext uri="{28A0092B-C50C-407E-A947-70E740481C1C}">
                <a14:useLocalDpi xmlns:a14="http://schemas.microsoft.com/office/drawing/2010/main" val="0"/>
              </a:ext>
            </a:extLst>
          </a:blip>
          <a:srcRect b="50068"/>
          <a:stretch/>
        </p:blipFill>
        <p:spPr>
          <a:xfrm>
            <a:off x="6722624" y="903922"/>
            <a:ext cx="3525812" cy="2574569"/>
          </a:xfrm>
          <a:prstGeom prst="rect">
            <a:avLst/>
          </a:prstGeom>
        </p:spPr>
      </p:pic>
      <p:pic>
        <p:nvPicPr>
          <p:cNvPr id="10" name="Content Placeholder 3"/>
          <p:cNvPicPr>
            <a:picLocks noChangeAspect="1"/>
          </p:cNvPicPr>
          <p:nvPr/>
        </p:nvPicPr>
        <p:blipFill rotWithShape="1">
          <a:blip r:embed="rId5">
            <a:extLst>
              <a:ext uri="{28A0092B-C50C-407E-A947-70E740481C1C}">
                <a14:useLocalDpi xmlns:a14="http://schemas.microsoft.com/office/drawing/2010/main" val="0"/>
              </a:ext>
            </a:extLst>
          </a:blip>
          <a:srcRect b="41510"/>
          <a:stretch/>
        </p:blipFill>
        <p:spPr>
          <a:xfrm>
            <a:off x="1798898" y="3593097"/>
            <a:ext cx="3582194" cy="2576209"/>
          </a:xfrm>
          <a:prstGeom prst="rect">
            <a:avLst/>
          </a:prstGeom>
        </p:spPr>
      </p:pic>
      <p:pic>
        <p:nvPicPr>
          <p:cNvPr id="11" name="Content Placeholder 8"/>
          <p:cNvPicPr>
            <a:picLocks noChangeAspect="1"/>
          </p:cNvPicPr>
          <p:nvPr/>
        </p:nvPicPr>
        <p:blipFill rotWithShape="1">
          <a:blip r:embed="rId6">
            <a:extLst>
              <a:ext uri="{28A0092B-C50C-407E-A947-70E740481C1C}">
                <a14:useLocalDpi xmlns:a14="http://schemas.microsoft.com/office/drawing/2010/main" val="0"/>
              </a:ext>
            </a:extLst>
          </a:blip>
          <a:srcRect t="4018"/>
          <a:stretch/>
        </p:blipFill>
        <p:spPr>
          <a:xfrm>
            <a:off x="5515082" y="3588152"/>
            <a:ext cx="2689225" cy="2581154"/>
          </a:xfrm>
          <a:prstGeom prst="rect">
            <a:avLst/>
          </a:prstGeom>
        </p:spPr>
      </p:pic>
    </p:spTree>
    <p:extLst>
      <p:ext uri="{BB962C8B-B14F-4D97-AF65-F5344CB8AC3E}">
        <p14:creationId xmlns:p14="http://schemas.microsoft.com/office/powerpoint/2010/main" val="361698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1+#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7684448" y="4321830"/>
            <a:ext cx="4504127" cy="2536170"/>
          </a:xfrm>
          <a:prstGeom prst="rect">
            <a:avLst/>
          </a:prstGeom>
          <a:noFill/>
          <a:ln>
            <a:noFill/>
          </a:ln>
        </p:spPr>
      </p:pic>
      <p:sp>
        <p:nvSpPr>
          <p:cNvPr id="2" name="Content Placeholder 1"/>
          <p:cNvSpPr>
            <a:spLocks noGrp="1"/>
          </p:cNvSpPr>
          <p:nvPr>
            <p:ph idx="1"/>
          </p:nvPr>
        </p:nvSpPr>
        <p:spPr/>
        <p:txBody>
          <a:bodyPr>
            <a:normAutofit lnSpcReduction="10000"/>
          </a:bodyPr>
          <a:lstStyle/>
          <a:p>
            <a:r>
              <a:rPr lang="en-US" dirty="0" smtClean="0"/>
              <a:t>MF Invested </a:t>
            </a:r>
            <a:r>
              <a:rPr lang="en-US" dirty="0"/>
              <a:t>heavily in IIBs during high </a:t>
            </a:r>
            <a:r>
              <a:rPr lang="en-US" dirty="0" smtClean="0"/>
              <a:t>inflation (2013-14)</a:t>
            </a:r>
            <a:endParaRPr lang="en-US" dirty="0"/>
          </a:p>
          <a:p>
            <a:r>
              <a:rPr lang="en-US" dirty="0" smtClean="0">
                <a:solidFill>
                  <a:srgbClr val="FFC000"/>
                </a:solidFill>
              </a:rPr>
              <a:t>Top 3 MF </a:t>
            </a:r>
            <a:r>
              <a:rPr lang="en-US" dirty="0" smtClean="0"/>
              <a:t>: </a:t>
            </a:r>
            <a:r>
              <a:rPr lang="en-US" dirty="0"/>
              <a:t>ICICI Prudential, HDFC and </a:t>
            </a:r>
            <a:r>
              <a:rPr lang="en-US" dirty="0" smtClean="0"/>
              <a:t>SBI</a:t>
            </a:r>
          </a:p>
          <a:p>
            <a:r>
              <a:rPr lang="en-US" dirty="0" smtClean="0"/>
              <a:t>But WPI to be ~2.5% in next few months</a:t>
            </a:r>
          </a:p>
          <a:p>
            <a:r>
              <a:rPr lang="en-US" dirty="0" smtClean="0"/>
              <a:t>1.44+2.50=</a:t>
            </a:r>
            <a:r>
              <a:rPr lang="en-US" dirty="0" smtClean="0">
                <a:solidFill>
                  <a:srgbClr val="FFC000"/>
                </a:solidFill>
              </a:rPr>
              <a:t>~4%</a:t>
            </a:r>
          </a:p>
          <a:p>
            <a:r>
              <a:rPr lang="en-US" dirty="0" smtClean="0"/>
              <a:t>Hence players exiting the game. </a:t>
            </a:r>
          </a:p>
          <a:p>
            <a:r>
              <a:rPr lang="en-US" dirty="0" smtClean="0"/>
              <a:t>IIB worth Rs.100 (FACE VALUE) sold @Rs.80</a:t>
            </a:r>
          </a:p>
          <a:p>
            <a:endParaRPr lang="en-US" dirty="0" smtClean="0"/>
          </a:p>
          <a:p>
            <a:endParaRPr lang="en-US" dirty="0"/>
          </a:p>
        </p:txBody>
      </p:sp>
      <p:sp>
        <p:nvSpPr>
          <p:cNvPr id="3" name="Title 2"/>
          <p:cNvSpPr>
            <a:spLocks noGrp="1"/>
          </p:cNvSpPr>
          <p:nvPr>
            <p:ph type="title"/>
          </p:nvPr>
        </p:nvSpPr>
        <p:spPr/>
        <p:txBody>
          <a:bodyPr>
            <a:normAutofit/>
          </a:bodyPr>
          <a:lstStyle/>
          <a:p>
            <a:r>
              <a:rPr lang="en-US" dirty="0" smtClean="0"/>
              <a:t>losing sheen (January 2015)</a:t>
            </a:r>
            <a:endParaRPr lang="en-US" dirty="0"/>
          </a:p>
        </p:txBody>
      </p:sp>
      <p:sp>
        <p:nvSpPr>
          <p:cNvPr id="4" name="Text Placeholder 3"/>
          <p:cNvSpPr>
            <a:spLocks noGrp="1"/>
          </p:cNvSpPr>
          <p:nvPr>
            <p:ph type="body" sz="quarter" idx="13"/>
          </p:nvPr>
        </p:nvSpPr>
        <p:spPr/>
        <p:txBody>
          <a:bodyPr/>
          <a:lstStyle/>
          <a:p>
            <a:r>
              <a:rPr lang="en-US" dirty="0"/>
              <a:t>IIB</a:t>
            </a:r>
          </a:p>
        </p:txBody>
      </p:sp>
    </p:spTree>
    <p:extLst>
      <p:ext uri="{BB962C8B-B14F-4D97-AF65-F5344CB8AC3E}">
        <p14:creationId xmlns:p14="http://schemas.microsoft.com/office/powerpoint/2010/main" val="18887964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742950" indent="-742950">
              <a:buFont typeface="+mj-lt"/>
              <a:buAutoNum type="arabicPeriod"/>
            </a:pPr>
            <a:r>
              <a:rPr lang="en-US" sz="6600" dirty="0" smtClean="0"/>
              <a:t>Debt vs Equity</a:t>
            </a:r>
          </a:p>
          <a:p>
            <a:pPr marL="742950" indent="-742950">
              <a:buFont typeface="+mj-lt"/>
              <a:buAutoNum type="arabicPeriod"/>
            </a:pPr>
            <a:r>
              <a:rPr lang="en-US" sz="6600" dirty="0" smtClean="0"/>
              <a:t>Credit rating</a:t>
            </a:r>
          </a:p>
          <a:p>
            <a:pPr marL="742950" indent="-742950">
              <a:buFont typeface="+mj-lt"/>
              <a:buAutoNum type="arabicPeriod"/>
            </a:pPr>
            <a:r>
              <a:rPr lang="en-US" sz="6600" dirty="0" smtClean="0"/>
              <a:t>Debenture types</a:t>
            </a:r>
          </a:p>
          <a:p>
            <a:pPr marL="742950" indent="-742950">
              <a:buFont typeface="+mj-lt"/>
              <a:buAutoNum type="arabicPeriod"/>
            </a:pPr>
            <a:r>
              <a:rPr lang="en-US" sz="6600" dirty="0" smtClean="0"/>
              <a:t>Municipal bonds, inflation indexed bonds</a:t>
            </a:r>
          </a:p>
          <a:p>
            <a:pPr marL="742950" indent="-742950">
              <a:buFont typeface="+mj-lt"/>
              <a:buAutoNum type="arabicPeriod"/>
            </a:pPr>
            <a:r>
              <a:rPr lang="en-US" sz="6600" dirty="0" smtClean="0">
                <a:solidFill>
                  <a:srgbClr val="FFC000"/>
                </a:solidFill>
              </a:rPr>
              <a:t>NEXT: </a:t>
            </a:r>
            <a:r>
              <a:rPr lang="en-US" sz="6600" dirty="0" smtClean="0"/>
              <a:t>T-Bill and G-Sec</a:t>
            </a:r>
            <a:endParaRPr lang="en-US" sz="6600" dirty="0"/>
          </a:p>
        </p:txBody>
      </p:sp>
    </p:spTree>
    <p:extLst>
      <p:ext uri="{BB962C8B-B14F-4D97-AF65-F5344CB8AC3E}">
        <p14:creationId xmlns:p14="http://schemas.microsoft.com/office/powerpoint/2010/main" val="34348698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6440" y="2835797"/>
            <a:ext cx="4241311" cy="4022203"/>
          </a:xfrm>
          <a:prstGeom prst="rect">
            <a:avLst/>
          </a:prstGeom>
        </p:spPr>
      </p:pic>
      <p:graphicFrame>
        <p:nvGraphicFramePr>
          <p:cNvPr id="6" name="Content Placeholder 5"/>
          <p:cNvGraphicFramePr>
            <a:graphicFrameLocks noGrp="1"/>
          </p:cNvGraphicFramePr>
          <p:nvPr>
            <p:ph idx="1"/>
            <p:extLst>
              <p:ext uri="{D42A27DB-BD31-4B8C-83A1-F6EECF244321}">
                <p14:modId xmlns:p14="http://schemas.microsoft.com/office/powerpoint/2010/main" val="1743332294"/>
              </p:ext>
            </p:extLst>
          </p:nvPr>
        </p:nvGraphicFramePr>
        <p:xfrm>
          <a:off x="838200" y="384048"/>
          <a:ext cx="10515600" cy="61996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rot="20316699">
            <a:off x="1227262" y="3016527"/>
            <a:ext cx="2316470" cy="1283910"/>
          </a:xfrm>
          <a:prstGeom prst="rightArrow">
            <a:avLst/>
          </a:prstGeom>
          <a:solidFill>
            <a:srgbClr val="7030A0"/>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T-Bill</a:t>
            </a:r>
            <a:endParaRPr lang="en-US" sz="3600" dirty="0">
              <a:latin typeface="Arial Black" panose="020B0A04020102020204" pitchFamily="34" charset="0"/>
            </a:endParaRPr>
          </a:p>
        </p:txBody>
      </p:sp>
      <p:sp>
        <p:nvSpPr>
          <p:cNvPr id="9" name="TextBox 8"/>
          <p:cNvSpPr txBox="1"/>
          <p:nvPr/>
        </p:nvSpPr>
        <p:spPr>
          <a:xfrm rot="20316699">
            <a:off x="5375590" y="4129047"/>
            <a:ext cx="2316470" cy="1283910"/>
          </a:xfrm>
          <a:prstGeom prst="rightArrow">
            <a:avLst/>
          </a:prstGeom>
          <a:solidFill>
            <a:srgbClr val="7030A0"/>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G-Sec</a:t>
            </a:r>
            <a:endParaRPr lang="en-US" sz="3600" dirty="0">
              <a:latin typeface="Arial Black" panose="020B0A04020102020204" pitchFamily="34" charset="0"/>
            </a:endParaRPr>
          </a:p>
        </p:txBody>
      </p:sp>
      <p:sp>
        <p:nvSpPr>
          <p:cNvPr id="10" name="TextBox 9"/>
          <p:cNvSpPr txBox="1"/>
          <p:nvPr/>
        </p:nvSpPr>
        <p:spPr>
          <a:xfrm>
            <a:off x="1072916" y="1150665"/>
            <a:ext cx="3124180" cy="990124"/>
          </a:xfrm>
          <a:prstGeom prst="downArrowCallou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600" dirty="0" smtClean="0">
                <a:latin typeface="Arial Black" panose="020B0A04020102020204" pitchFamily="34" charset="0"/>
              </a:rPr>
              <a:t>Short term</a:t>
            </a:r>
            <a:endParaRPr lang="en-US" sz="3600" dirty="0">
              <a:latin typeface="Arial Black" panose="020B0A04020102020204" pitchFamily="34" charset="0"/>
            </a:endParaRPr>
          </a:p>
        </p:txBody>
      </p:sp>
      <p:sp>
        <p:nvSpPr>
          <p:cNvPr id="11" name="TextBox 10"/>
          <p:cNvSpPr txBox="1"/>
          <p:nvPr/>
        </p:nvSpPr>
        <p:spPr>
          <a:xfrm>
            <a:off x="7846406" y="1150665"/>
            <a:ext cx="3124180" cy="990124"/>
          </a:xfrm>
          <a:prstGeom prst="downArrowCallou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600" dirty="0" smtClean="0">
                <a:latin typeface="Arial Black" panose="020B0A04020102020204" pitchFamily="34" charset="0"/>
              </a:rPr>
              <a:t>Long term</a:t>
            </a:r>
            <a:endParaRPr lang="en-US" sz="3600" dirty="0">
              <a:latin typeface="Arial Black" panose="020B0A04020102020204" pitchFamily="34" charset="0"/>
            </a:endParaRPr>
          </a:p>
        </p:txBody>
      </p:sp>
    </p:spTree>
    <p:extLst>
      <p:ext uri="{BB962C8B-B14F-4D97-AF65-F5344CB8AC3E}">
        <p14:creationId xmlns:p14="http://schemas.microsoft.com/office/powerpoint/2010/main" val="91097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T-Bill</a:t>
            </a:r>
            <a:endParaRPr lang="en-US" dirty="0"/>
          </a:p>
        </p:txBody>
      </p:sp>
      <p:sp>
        <p:nvSpPr>
          <p:cNvPr id="6" name="Content Placeholder 5"/>
          <p:cNvSpPr>
            <a:spLocks noGrp="1"/>
          </p:cNvSpPr>
          <p:nvPr>
            <p:ph sz="half" idx="2"/>
          </p:nvPr>
        </p:nvSpPr>
        <p:spPr/>
        <p:txBody>
          <a:bodyPr/>
          <a:lstStyle/>
          <a:p>
            <a:r>
              <a:rPr lang="en-US" dirty="0" err="1" smtClean="0"/>
              <a:t>Upto</a:t>
            </a:r>
            <a:r>
              <a:rPr lang="en-US" dirty="0" smtClean="0"/>
              <a:t> 364 days</a:t>
            </a:r>
          </a:p>
          <a:p>
            <a:r>
              <a:rPr lang="en-US" dirty="0" smtClean="0"/>
              <a:t>14, 91, 182, 364 days</a:t>
            </a:r>
          </a:p>
          <a:p>
            <a:endParaRPr lang="en-US" dirty="0"/>
          </a:p>
        </p:txBody>
      </p:sp>
      <p:sp>
        <p:nvSpPr>
          <p:cNvPr id="7" name="Content Placeholder 6"/>
          <p:cNvSpPr>
            <a:spLocks noGrp="1"/>
          </p:cNvSpPr>
          <p:nvPr>
            <p:ph sz="quarter" idx="4"/>
          </p:nvPr>
        </p:nvSpPr>
        <p:spPr/>
        <p:txBody>
          <a:bodyPr/>
          <a:lstStyle/>
          <a:p>
            <a:r>
              <a:rPr lang="en-US" dirty="0" smtClean="0"/>
              <a:t>1 to 20-30 years</a:t>
            </a:r>
          </a:p>
          <a:p>
            <a:r>
              <a:rPr lang="en-US" dirty="0" smtClean="0"/>
              <a:t>OMC, Fertilizer companies</a:t>
            </a:r>
          </a:p>
          <a:p>
            <a:endParaRPr lang="en-US" dirty="0"/>
          </a:p>
        </p:txBody>
      </p:sp>
      <p:sp>
        <p:nvSpPr>
          <p:cNvPr id="8" name="Text Placeholder 7"/>
          <p:cNvSpPr>
            <a:spLocks noGrp="1"/>
          </p:cNvSpPr>
          <p:nvPr>
            <p:ph type="body" idx="13"/>
          </p:nvPr>
        </p:nvSpPr>
        <p:spPr/>
        <p:txBody>
          <a:bodyPr/>
          <a:lstStyle/>
          <a:p>
            <a:r>
              <a:rPr lang="en-US" dirty="0" smtClean="0"/>
              <a:t>G-Sec</a:t>
            </a:r>
            <a:endParaRPr lang="en-US" dirty="0"/>
          </a:p>
        </p:txBody>
      </p:sp>
      <p:sp>
        <p:nvSpPr>
          <p:cNvPr id="4" name="Title 3"/>
          <p:cNvSpPr>
            <a:spLocks noGrp="1"/>
          </p:cNvSpPr>
          <p:nvPr>
            <p:ph type="title"/>
          </p:nvPr>
        </p:nvSpPr>
        <p:spPr/>
        <p:txBody>
          <a:bodyPr>
            <a:normAutofit fontScale="90000"/>
          </a:bodyPr>
          <a:lstStyle/>
          <a:p>
            <a:r>
              <a:rPr lang="en-US" dirty="0" smtClean="0"/>
              <a:t>Government borrowing</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72" y="4217709"/>
            <a:ext cx="2438400" cy="24384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3600" y="4349684"/>
            <a:ext cx="2438400" cy="2438400"/>
          </a:xfrm>
          <a:prstGeom prst="rect">
            <a:avLst/>
          </a:prstGeom>
        </p:spPr>
      </p:pic>
    </p:spTree>
    <p:extLst>
      <p:ext uri="{BB962C8B-B14F-4D97-AF65-F5344CB8AC3E}">
        <p14:creationId xmlns:p14="http://schemas.microsoft.com/office/powerpoint/2010/main" val="29511845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T-Bill (364 days)</a:t>
            </a:r>
            <a:endParaRPr lang="en-US" dirty="0"/>
          </a:p>
        </p:txBody>
      </p:sp>
      <p:sp>
        <p:nvSpPr>
          <p:cNvPr id="6" name="Content Placeholder 5"/>
          <p:cNvSpPr>
            <a:spLocks noGrp="1"/>
          </p:cNvSpPr>
          <p:nvPr>
            <p:ph sz="half" idx="2"/>
          </p:nvPr>
        </p:nvSpPr>
        <p:spPr/>
        <p:txBody>
          <a:bodyPr/>
          <a:lstStyle/>
          <a:p>
            <a:r>
              <a:rPr lang="en-US" dirty="0" smtClean="0"/>
              <a:t>@discounted price</a:t>
            </a:r>
          </a:p>
          <a:p>
            <a:r>
              <a:rPr lang="en-US" dirty="0" smtClean="0"/>
              <a:t>Rs.100 @Rs.80 (14 days)</a:t>
            </a:r>
          </a:p>
        </p:txBody>
      </p:sp>
      <p:sp>
        <p:nvSpPr>
          <p:cNvPr id="7" name="Content Placeholder 6"/>
          <p:cNvSpPr>
            <a:spLocks noGrp="1"/>
          </p:cNvSpPr>
          <p:nvPr>
            <p:ph sz="quarter" idx="4"/>
          </p:nvPr>
        </p:nvSpPr>
        <p:spPr/>
        <p:txBody>
          <a:bodyPr/>
          <a:lstStyle/>
          <a:p>
            <a:r>
              <a:rPr lang="en-US" dirty="0" smtClean="0"/>
              <a:t>1 to 20 years</a:t>
            </a:r>
          </a:p>
          <a:p>
            <a:r>
              <a:rPr lang="en-US" dirty="0" smtClean="0"/>
              <a:t>Principle + Interest</a:t>
            </a:r>
          </a:p>
          <a:p>
            <a:r>
              <a:rPr lang="en-US" dirty="0" smtClean="0"/>
              <a:t>Rs. 1000 @8% (20 years)</a:t>
            </a:r>
          </a:p>
          <a:p>
            <a:endParaRPr lang="en-US" dirty="0" smtClean="0"/>
          </a:p>
          <a:p>
            <a:endParaRPr lang="en-US" dirty="0"/>
          </a:p>
        </p:txBody>
      </p:sp>
      <p:sp>
        <p:nvSpPr>
          <p:cNvPr id="8" name="Text Placeholder 7"/>
          <p:cNvSpPr>
            <a:spLocks noGrp="1"/>
          </p:cNvSpPr>
          <p:nvPr>
            <p:ph type="body" idx="13"/>
          </p:nvPr>
        </p:nvSpPr>
        <p:spPr/>
        <p:txBody>
          <a:bodyPr/>
          <a:lstStyle/>
          <a:p>
            <a:r>
              <a:rPr lang="en-US" dirty="0" smtClean="0"/>
              <a:t>G-Sec (1 or more year)</a:t>
            </a:r>
            <a:endParaRPr lang="en-US" dirty="0"/>
          </a:p>
        </p:txBody>
      </p:sp>
      <p:sp>
        <p:nvSpPr>
          <p:cNvPr id="4" name="Title 3"/>
          <p:cNvSpPr>
            <a:spLocks noGrp="1"/>
          </p:cNvSpPr>
          <p:nvPr>
            <p:ph type="title"/>
          </p:nvPr>
        </p:nvSpPr>
        <p:spPr/>
        <p:txBody>
          <a:bodyPr>
            <a:normAutofit fontScale="90000"/>
          </a:bodyPr>
          <a:lstStyle/>
          <a:p>
            <a:r>
              <a:rPr lang="en-US" dirty="0" smtClean="0"/>
              <a:t>Return method differs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72" y="4217709"/>
            <a:ext cx="2438400" cy="24384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3600" y="4349684"/>
            <a:ext cx="2438400" cy="2438400"/>
          </a:xfrm>
          <a:prstGeom prst="rect">
            <a:avLst/>
          </a:prstGeom>
        </p:spPr>
      </p:pic>
    </p:spTree>
    <p:extLst>
      <p:ext uri="{BB962C8B-B14F-4D97-AF65-F5344CB8AC3E}">
        <p14:creationId xmlns:p14="http://schemas.microsoft.com/office/powerpoint/2010/main" val="6820022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pPr marL="0" indent="0">
              <a:buNone/>
            </a:pPr>
            <a:r>
              <a:rPr lang="en-US" dirty="0" smtClean="0"/>
              <a:t>A shopkeeper sells you a pen @20% discount and repurchases it after a week @MRP. What is your profit?</a:t>
            </a:r>
          </a:p>
          <a:p>
            <a:pPr marL="742950" indent="-742950">
              <a:buFont typeface="+mj-lt"/>
              <a:buAutoNum type="alphaUcPeriod"/>
            </a:pPr>
            <a:r>
              <a:rPr lang="en-US" dirty="0" smtClean="0"/>
              <a:t>10% Profit</a:t>
            </a:r>
          </a:p>
          <a:p>
            <a:pPr marL="742950" indent="-742950">
              <a:buFont typeface="+mj-lt"/>
              <a:buAutoNum type="alphaUcPeriod"/>
            </a:pPr>
            <a:r>
              <a:rPr lang="en-US" dirty="0"/>
              <a:t>12.5% Profit</a:t>
            </a:r>
          </a:p>
          <a:p>
            <a:pPr marL="742950" indent="-742950">
              <a:buFont typeface="+mj-lt"/>
              <a:buAutoNum type="alphaUcPeriod"/>
            </a:pPr>
            <a:r>
              <a:rPr lang="en-US" dirty="0" smtClean="0"/>
              <a:t>20</a:t>
            </a:r>
            <a:r>
              <a:rPr lang="en-US" dirty="0"/>
              <a:t>% profit</a:t>
            </a:r>
          </a:p>
          <a:p>
            <a:pPr marL="742950" indent="-742950">
              <a:buFont typeface="+mj-lt"/>
              <a:buAutoNum type="alphaUcPeriod"/>
            </a:pPr>
            <a:r>
              <a:rPr lang="en-US" dirty="0"/>
              <a:t>25% </a:t>
            </a:r>
            <a:r>
              <a:rPr lang="en-US" dirty="0" smtClean="0"/>
              <a:t>profit</a:t>
            </a:r>
            <a:endParaRPr lang="en-US" dirty="0"/>
          </a:p>
        </p:txBody>
      </p:sp>
      <p:sp>
        <p:nvSpPr>
          <p:cNvPr id="7" name="Title 6"/>
          <p:cNvSpPr>
            <a:spLocks noGrp="1"/>
          </p:cNvSpPr>
          <p:nvPr>
            <p:ph type="title"/>
          </p:nvPr>
        </p:nvSpPr>
        <p:spPr/>
        <p:txBody>
          <a:bodyPr>
            <a:normAutofit fontScale="90000"/>
          </a:bodyPr>
          <a:lstStyle/>
          <a:p>
            <a:r>
              <a:rPr lang="en-US" dirty="0" smtClean="0"/>
              <a:t>Aptitude: mock question</a:t>
            </a:r>
            <a:endParaRPr lang="en-US" dirty="0"/>
          </a:p>
        </p:txBody>
      </p:sp>
    </p:spTree>
    <p:extLst>
      <p:ext uri="{BB962C8B-B14F-4D97-AF65-F5344CB8AC3E}">
        <p14:creationId xmlns:p14="http://schemas.microsoft.com/office/powerpoint/2010/main" val="12116303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MRP: 100</a:t>
            </a:r>
          </a:p>
          <a:p>
            <a:r>
              <a:rPr lang="en-US" dirty="0" smtClean="0"/>
              <a:t>Sold @20% discount: 100-20=80</a:t>
            </a:r>
          </a:p>
          <a:p>
            <a:r>
              <a:rPr lang="en-US" dirty="0" smtClean="0"/>
              <a:t>Your investment = Rs.80</a:t>
            </a:r>
          </a:p>
          <a:p>
            <a:r>
              <a:rPr lang="en-US" dirty="0" smtClean="0"/>
              <a:t>You sold back @100 (MRP)</a:t>
            </a:r>
          </a:p>
          <a:p>
            <a:r>
              <a:rPr lang="en-US" dirty="0" smtClean="0"/>
              <a:t>Your profit= (100-80)/80 = 2/8=</a:t>
            </a:r>
            <a:r>
              <a:rPr lang="en-US" dirty="0" smtClean="0">
                <a:solidFill>
                  <a:srgbClr val="92D050"/>
                </a:solidFill>
              </a:rPr>
              <a:t>25%</a:t>
            </a:r>
          </a:p>
          <a:p>
            <a:r>
              <a:rPr lang="en-US" dirty="0" smtClean="0">
                <a:solidFill>
                  <a:srgbClr val="92D050"/>
                </a:solidFill>
              </a:rPr>
              <a:t>Mental calculation: 100/80=1.25 hence 25% profit</a:t>
            </a:r>
            <a:endParaRPr lang="en-US" dirty="0">
              <a:solidFill>
                <a:srgbClr val="92D050"/>
              </a:solidFill>
            </a:endParaRPr>
          </a:p>
        </p:txBody>
      </p:sp>
      <p:sp>
        <p:nvSpPr>
          <p:cNvPr id="3" name="Title 2"/>
          <p:cNvSpPr>
            <a:spLocks noGrp="1"/>
          </p:cNvSpPr>
          <p:nvPr>
            <p:ph type="title"/>
          </p:nvPr>
        </p:nvSpPr>
        <p:spPr/>
        <p:txBody>
          <a:bodyPr>
            <a:normAutofit fontScale="90000"/>
          </a:bodyPr>
          <a:lstStyle/>
          <a:p>
            <a:r>
              <a:rPr lang="en-US" dirty="0" smtClean="0"/>
              <a:t>Aptitude</a:t>
            </a:r>
            <a:endParaRPr lang="en-US" dirty="0"/>
          </a:p>
        </p:txBody>
      </p:sp>
    </p:spTree>
    <p:extLst>
      <p:ext uri="{BB962C8B-B14F-4D97-AF65-F5344CB8AC3E}">
        <p14:creationId xmlns:p14="http://schemas.microsoft.com/office/powerpoint/2010/main" val="18081164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T-Bill</a:t>
            </a:r>
            <a:endParaRPr lang="en-US" dirty="0"/>
          </a:p>
        </p:txBody>
      </p:sp>
      <p:sp>
        <p:nvSpPr>
          <p:cNvPr id="6" name="Content Placeholder 5"/>
          <p:cNvSpPr>
            <a:spLocks noGrp="1"/>
          </p:cNvSpPr>
          <p:nvPr>
            <p:ph sz="half" idx="2"/>
          </p:nvPr>
        </p:nvSpPr>
        <p:spPr/>
        <p:txBody>
          <a:bodyPr/>
          <a:lstStyle/>
          <a:p>
            <a:r>
              <a:rPr lang="en-US" dirty="0" err="1" smtClean="0"/>
              <a:t>Upto</a:t>
            </a:r>
            <a:r>
              <a:rPr lang="en-US" dirty="0" smtClean="0"/>
              <a:t> 364 days</a:t>
            </a:r>
          </a:p>
          <a:p>
            <a:r>
              <a:rPr lang="en-US" dirty="0" smtClean="0"/>
              <a:t>14, 91, 182, 364 days</a:t>
            </a:r>
          </a:p>
          <a:p>
            <a:r>
              <a:rPr lang="en-US" dirty="0" smtClean="0"/>
              <a:t>@discounted price</a:t>
            </a:r>
          </a:p>
          <a:p>
            <a:r>
              <a:rPr lang="en-US" dirty="0" smtClean="0"/>
              <a:t>Rs.100 @Rs.80 (14 days)</a:t>
            </a:r>
          </a:p>
          <a:p>
            <a:endParaRPr lang="en-US" dirty="0"/>
          </a:p>
        </p:txBody>
      </p:sp>
      <p:sp>
        <p:nvSpPr>
          <p:cNvPr id="7" name="Content Placeholder 6"/>
          <p:cNvSpPr>
            <a:spLocks noGrp="1"/>
          </p:cNvSpPr>
          <p:nvPr>
            <p:ph sz="quarter" idx="4"/>
          </p:nvPr>
        </p:nvSpPr>
        <p:spPr/>
        <p:txBody>
          <a:bodyPr/>
          <a:lstStyle/>
          <a:p>
            <a:r>
              <a:rPr lang="en-US" dirty="0" smtClean="0"/>
              <a:t>1 to 20 years</a:t>
            </a:r>
          </a:p>
          <a:p>
            <a:r>
              <a:rPr lang="en-US" dirty="0" smtClean="0"/>
              <a:t>Principle + Interest</a:t>
            </a:r>
          </a:p>
          <a:p>
            <a:r>
              <a:rPr lang="en-US" dirty="0" smtClean="0"/>
              <a:t>Rs. 1000 @8% (20 years)</a:t>
            </a:r>
          </a:p>
          <a:p>
            <a:r>
              <a:rPr lang="en-US" dirty="0"/>
              <a:t>If </a:t>
            </a:r>
            <a:r>
              <a:rPr lang="en-US" dirty="0" smtClean="0"/>
              <a:t>Bond @discounted price=&gt; </a:t>
            </a:r>
            <a:r>
              <a:rPr lang="en-US" dirty="0">
                <a:solidFill>
                  <a:srgbClr val="FFC000"/>
                </a:solidFill>
              </a:rPr>
              <a:t>Zero Coupon </a:t>
            </a:r>
            <a:r>
              <a:rPr lang="en-US" dirty="0" smtClean="0">
                <a:solidFill>
                  <a:srgbClr val="FFC000"/>
                </a:solidFill>
              </a:rPr>
              <a:t>Bond</a:t>
            </a:r>
          </a:p>
          <a:p>
            <a:endParaRPr lang="en-US" dirty="0" smtClean="0"/>
          </a:p>
          <a:p>
            <a:endParaRPr lang="en-US" dirty="0"/>
          </a:p>
        </p:txBody>
      </p:sp>
      <p:sp>
        <p:nvSpPr>
          <p:cNvPr id="8" name="Text Placeholder 7"/>
          <p:cNvSpPr>
            <a:spLocks noGrp="1"/>
          </p:cNvSpPr>
          <p:nvPr>
            <p:ph type="body" idx="13"/>
          </p:nvPr>
        </p:nvSpPr>
        <p:spPr/>
        <p:txBody>
          <a:bodyPr/>
          <a:lstStyle/>
          <a:p>
            <a:r>
              <a:rPr lang="en-US" dirty="0" smtClean="0"/>
              <a:t>G-Sec</a:t>
            </a:r>
            <a:endParaRPr lang="en-US" dirty="0"/>
          </a:p>
        </p:txBody>
      </p:sp>
      <p:sp>
        <p:nvSpPr>
          <p:cNvPr id="4" name="Title 3"/>
          <p:cNvSpPr>
            <a:spLocks noGrp="1"/>
          </p:cNvSpPr>
          <p:nvPr>
            <p:ph type="title"/>
          </p:nvPr>
        </p:nvSpPr>
        <p:spPr/>
        <p:txBody>
          <a:bodyPr>
            <a:normAutofit fontScale="90000"/>
          </a:bodyPr>
          <a:lstStyle/>
          <a:p>
            <a:r>
              <a:rPr lang="en-US" dirty="0" smtClean="0"/>
              <a:t>Government borrowing</a:t>
            </a:r>
            <a:endParaRPr lang="en-US" dirty="0"/>
          </a:p>
        </p:txBody>
      </p:sp>
    </p:spTree>
    <p:extLst>
      <p:ext uri="{BB962C8B-B14F-4D97-AF65-F5344CB8AC3E}">
        <p14:creationId xmlns:p14="http://schemas.microsoft.com/office/powerpoint/2010/main" val="327972008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acimg.auctivacommerce.com/imgdata/0/2/6/5/6/0/webimg/4258247.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67873" y="886119"/>
            <a:ext cx="6685927" cy="587024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normAutofit fontScale="90000"/>
          </a:bodyPr>
          <a:lstStyle/>
          <a:p>
            <a:r>
              <a:rPr lang="en-US" dirty="0" smtClean="0"/>
              <a:t>Coupon bond:  $50, 6%, 20 years</a:t>
            </a:r>
            <a:endParaRPr lang="en-US" dirty="0"/>
          </a:p>
        </p:txBody>
      </p:sp>
      <p:sp>
        <p:nvSpPr>
          <p:cNvPr id="10" name="TextBox 9"/>
          <p:cNvSpPr txBox="1"/>
          <p:nvPr/>
        </p:nvSpPr>
        <p:spPr>
          <a:xfrm rot="20316699">
            <a:off x="1234444" y="3063998"/>
            <a:ext cx="3578221" cy="2384405"/>
          </a:xfrm>
          <a:prstGeom prst="rightArrow">
            <a:avLst/>
          </a:prstGeom>
          <a:solidFill>
            <a:srgbClr val="7030A0"/>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3600" dirty="0" smtClean="0">
                <a:latin typeface="Arial Black" panose="020B0A04020102020204" pitchFamily="34" charset="0"/>
              </a:rPr>
              <a:t>20 coupons</a:t>
            </a:r>
            <a:endParaRPr lang="en-US" sz="3600" dirty="0">
              <a:latin typeface="Arial Black" panose="020B0A04020102020204" pitchFamily="34" charset="0"/>
            </a:endParaRPr>
          </a:p>
        </p:txBody>
      </p:sp>
    </p:spTree>
    <p:extLst>
      <p:ext uri="{BB962C8B-B14F-4D97-AF65-F5344CB8AC3E}">
        <p14:creationId xmlns:p14="http://schemas.microsoft.com/office/powerpoint/2010/main" val="301803159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Without coupons</a:t>
            </a:r>
          </a:p>
          <a:p>
            <a:r>
              <a:rPr lang="en-US" dirty="0" smtClean="0"/>
              <a:t>But sold at a discounted price. (Rs.100 at 80)</a:t>
            </a:r>
          </a:p>
          <a:p>
            <a:endParaRPr lang="en-US" dirty="0"/>
          </a:p>
        </p:txBody>
      </p:sp>
      <p:sp>
        <p:nvSpPr>
          <p:cNvPr id="3" name="Title 2"/>
          <p:cNvSpPr>
            <a:spLocks noGrp="1"/>
          </p:cNvSpPr>
          <p:nvPr>
            <p:ph type="title"/>
          </p:nvPr>
        </p:nvSpPr>
        <p:spPr/>
        <p:txBody>
          <a:bodyPr>
            <a:normAutofit fontScale="90000"/>
          </a:bodyPr>
          <a:lstStyle/>
          <a:p>
            <a:r>
              <a:rPr lang="en-US" dirty="0" smtClean="0"/>
              <a:t>Zero coupon bond?</a:t>
            </a:r>
            <a:endParaRPr lang="en-US" dirty="0"/>
          </a:p>
        </p:txBody>
      </p:sp>
    </p:spTree>
    <p:extLst>
      <p:ext uri="{BB962C8B-B14F-4D97-AF65-F5344CB8AC3E}">
        <p14:creationId xmlns:p14="http://schemas.microsoft.com/office/powerpoint/2010/main" val="34395955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Evolution of Banking Sector</a:t>
            </a:r>
            <a:endParaRPr lang="en-US" dirty="0"/>
          </a:p>
        </p:txBody>
      </p:sp>
      <p:pic>
        <p:nvPicPr>
          <p:cNvPr id="3" name="Content Placeholder 13"/>
          <p:cNvPicPr>
            <a:picLocks noChangeAspect="1"/>
          </p:cNvPicPr>
          <p:nvPr/>
        </p:nvPicPr>
        <p:blipFill>
          <a:blip r:embed="rId2"/>
          <a:stretch>
            <a:fillRect/>
          </a:stretch>
        </p:blipFill>
        <p:spPr>
          <a:xfrm>
            <a:off x="838200" y="1068869"/>
            <a:ext cx="2425861" cy="2973994"/>
          </a:xfrm>
          <a:prstGeom prst="rect">
            <a:avLst/>
          </a:prstGeom>
        </p:spPr>
      </p:pic>
      <p:pic>
        <p:nvPicPr>
          <p:cNvPr id="4" name="Picture 2" descr="M. Narasimh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281" y="1068869"/>
            <a:ext cx="2973994" cy="29739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kolkatatoday.com/wp-content/uploads/2014/04/bandh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4495" y="1068869"/>
            <a:ext cx="2868645" cy="29739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tatic.sify.com/cms/image/oedjKCfbghisi_smal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823" y="4159309"/>
            <a:ext cx="3054350" cy="2036233"/>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5"/>
          <p:cNvPicPr>
            <a:picLocks noChangeAspect="1"/>
          </p:cNvPicPr>
          <p:nvPr/>
        </p:nvPicPr>
        <p:blipFill rotWithShape="1">
          <a:blip r:embed="rId6">
            <a:extLst>
              <a:ext uri="{28A0092B-C50C-407E-A947-70E740481C1C}">
                <a14:useLocalDpi xmlns:a14="http://schemas.microsoft.com/office/drawing/2010/main" val="0"/>
              </a:ext>
            </a:extLst>
          </a:blip>
          <a:srcRect b="33086"/>
          <a:stretch/>
        </p:blipFill>
        <p:spPr>
          <a:xfrm>
            <a:off x="3951370" y="4159309"/>
            <a:ext cx="3028950" cy="2033147"/>
          </a:xfrm>
          <a:prstGeom prst="rect">
            <a:avLst/>
          </a:prstGeom>
          <a:noFill/>
          <a:ln>
            <a:noFill/>
          </a:ln>
        </p:spPr>
      </p:pic>
      <p:pic>
        <p:nvPicPr>
          <p:cNvPr id="8"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27517" y="4159309"/>
            <a:ext cx="2040460" cy="2033147"/>
          </a:xfrm>
          <a:prstGeom prst="rect">
            <a:avLst/>
          </a:prstGeom>
        </p:spPr>
      </p:pic>
    </p:spTree>
    <p:extLst>
      <p:ext uri="{BB962C8B-B14F-4D97-AF65-F5344CB8AC3E}">
        <p14:creationId xmlns:p14="http://schemas.microsoft.com/office/powerpoint/2010/main" val="59786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Bearer Bonds: no names, no records</a:t>
            </a:r>
            <a:endParaRPr lang="en-US" dirty="0"/>
          </a:p>
        </p:txBody>
      </p:sp>
      <p:pic>
        <p:nvPicPr>
          <p:cNvPr id="1026" name="Picture 2" descr="http://upload.wikimedia.org/wikipedia/commons/9/9f/BabyBondLA.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950329" y="795523"/>
            <a:ext cx="10291342" cy="5827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53691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838200" y="448056"/>
          <a:ext cx="10515600" cy="6135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rot="20316699">
            <a:off x="1227262" y="3016527"/>
            <a:ext cx="2316470" cy="1283910"/>
          </a:xfrm>
          <a:prstGeom prst="rightArrow">
            <a:avLst/>
          </a:prstGeom>
          <a:solidFill>
            <a:srgbClr val="7030A0"/>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T-Bill</a:t>
            </a:r>
            <a:endParaRPr lang="en-US" sz="3600" dirty="0">
              <a:latin typeface="Arial Black" panose="020B0A04020102020204" pitchFamily="34" charset="0"/>
            </a:endParaRPr>
          </a:p>
        </p:txBody>
      </p:sp>
      <p:sp>
        <p:nvSpPr>
          <p:cNvPr id="9" name="TextBox 8"/>
          <p:cNvSpPr txBox="1"/>
          <p:nvPr/>
        </p:nvSpPr>
        <p:spPr>
          <a:xfrm rot="20316699">
            <a:off x="5375590" y="4129047"/>
            <a:ext cx="2316470" cy="1283910"/>
          </a:xfrm>
          <a:prstGeom prst="rightArrow">
            <a:avLst/>
          </a:prstGeom>
          <a:solidFill>
            <a:srgbClr val="7030A0"/>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G-Sec</a:t>
            </a:r>
            <a:endParaRPr lang="en-US" sz="3600" dirty="0">
              <a:latin typeface="Arial Black" panose="020B0A04020102020204" pitchFamily="34" charset="0"/>
            </a:endParaRPr>
          </a:p>
        </p:txBody>
      </p:sp>
      <p:sp>
        <p:nvSpPr>
          <p:cNvPr id="10" name="TextBox 9"/>
          <p:cNvSpPr txBox="1"/>
          <p:nvPr/>
        </p:nvSpPr>
        <p:spPr>
          <a:xfrm>
            <a:off x="1072916" y="1150665"/>
            <a:ext cx="3124180" cy="990124"/>
          </a:xfrm>
          <a:prstGeom prst="downArrowCallou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600" dirty="0" smtClean="0">
                <a:latin typeface="Arial Black" panose="020B0A04020102020204" pitchFamily="34" charset="0"/>
              </a:rPr>
              <a:t>Short term</a:t>
            </a:r>
            <a:endParaRPr lang="en-US" sz="3600" dirty="0">
              <a:latin typeface="Arial Black" panose="020B0A04020102020204" pitchFamily="34" charset="0"/>
            </a:endParaRPr>
          </a:p>
        </p:txBody>
      </p:sp>
      <p:sp>
        <p:nvSpPr>
          <p:cNvPr id="11" name="TextBox 10"/>
          <p:cNvSpPr txBox="1"/>
          <p:nvPr/>
        </p:nvSpPr>
        <p:spPr>
          <a:xfrm>
            <a:off x="7846406" y="1150665"/>
            <a:ext cx="3124180" cy="990124"/>
          </a:xfrm>
          <a:prstGeom prst="downArrowCallou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600" dirty="0" smtClean="0">
                <a:latin typeface="Arial Black" panose="020B0A04020102020204" pitchFamily="34" charset="0"/>
              </a:rPr>
              <a:t>Long term</a:t>
            </a:r>
            <a:endParaRPr lang="en-US" sz="3600" dirty="0">
              <a:latin typeface="Arial Black" panose="020B0A04020102020204" pitchFamily="34" charset="0"/>
            </a:endParaRPr>
          </a:p>
        </p:txBody>
      </p:sp>
    </p:spTree>
    <p:extLst>
      <p:ext uri="{BB962C8B-B14F-4D97-AF65-F5344CB8AC3E}">
        <p14:creationId xmlns:p14="http://schemas.microsoft.com/office/powerpoint/2010/main" val="23350869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pPr marL="742950" indent="-742950">
              <a:buFont typeface="+mj-lt"/>
              <a:buAutoNum type="alphaUcPeriod"/>
            </a:pPr>
            <a:r>
              <a:rPr lang="en-US" sz="5400" dirty="0" smtClean="0"/>
              <a:t>T-Bills are </a:t>
            </a:r>
            <a:r>
              <a:rPr lang="en-US" sz="5400" dirty="0" smtClean="0">
                <a:solidFill>
                  <a:srgbClr val="FFC000"/>
                </a:solidFill>
              </a:rPr>
              <a:t>zero coupon </a:t>
            </a:r>
            <a:r>
              <a:rPr lang="en-US" sz="5400" dirty="0" smtClean="0"/>
              <a:t>securities</a:t>
            </a:r>
          </a:p>
          <a:p>
            <a:pPr marL="742950" indent="-742950">
              <a:buFont typeface="+mj-lt"/>
              <a:buAutoNum type="alphaUcPeriod"/>
            </a:pPr>
            <a:r>
              <a:rPr lang="en-US" sz="5400" dirty="0" smtClean="0"/>
              <a:t>T-Bills </a:t>
            </a:r>
            <a:r>
              <a:rPr lang="en-US" sz="5400" dirty="0" smtClean="0">
                <a:solidFill>
                  <a:srgbClr val="FFC000"/>
                </a:solidFill>
              </a:rPr>
              <a:t>don’t pay interest </a:t>
            </a:r>
            <a:r>
              <a:rPr lang="en-US" sz="5400" dirty="0" smtClean="0"/>
              <a:t>rate.</a:t>
            </a:r>
          </a:p>
          <a:p>
            <a:pPr marL="742950" indent="-742950">
              <a:buFont typeface="+mj-lt"/>
              <a:buAutoNum type="alphaUcPeriod"/>
            </a:pPr>
            <a:r>
              <a:rPr lang="en-US" sz="5400" dirty="0" smtClean="0"/>
              <a:t>Both A and B</a:t>
            </a:r>
          </a:p>
          <a:p>
            <a:pPr marL="742950" indent="-742950">
              <a:buFont typeface="+mj-lt"/>
              <a:buAutoNum type="alphaUcPeriod"/>
            </a:pPr>
            <a:r>
              <a:rPr lang="en-US" sz="5400" dirty="0" smtClean="0"/>
              <a:t>Neither A nor B</a:t>
            </a:r>
          </a:p>
          <a:p>
            <a:pPr marL="742950" indent="-742950">
              <a:buFont typeface="+mj-lt"/>
              <a:buAutoNum type="alphaUcPeriod"/>
            </a:pPr>
            <a:endParaRPr lang="en-US" sz="5400" dirty="0"/>
          </a:p>
        </p:txBody>
      </p:sp>
      <p:sp>
        <p:nvSpPr>
          <p:cNvPr id="6" name="Title 5"/>
          <p:cNvSpPr>
            <a:spLocks noGrp="1"/>
          </p:cNvSpPr>
          <p:nvPr>
            <p:ph type="title"/>
          </p:nvPr>
        </p:nvSpPr>
        <p:spPr/>
        <p:txBody>
          <a:bodyPr>
            <a:normAutofit fontScale="90000"/>
          </a:bodyPr>
          <a:lstStyle/>
          <a:p>
            <a:r>
              <a:rPr lang="en-US" dirty="0" smtClean="0"/>
              <a:t>Find correct statements</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6911" y="3130484"/>
            <a:ext cx="1234911" cy="1234911"/>
          </a:xfrm>
          <a:prstGeom prst="rect">
            <a:avLst/>
          </a:prstGeom>
        </p:spPr>
      </p:pic>
    </p:spTree>
    <p:extLst>
      <p:ext uri="{BB962C8B-B14F-4D97-AF65-F5344CB8AC3E}">
        <p14:creationId xmlns:p14="http://schemas.microsoft.com/office/powerpoint/2010/main" val="226086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Money Market </a:t>
            </a:r>
            <a:br>
              <a:rPr lang="en-US" dirty="0" smtClean="0"/>
            </a:br>
            <a:r>
              <a:rPr lang="en-US" dirty="0" smtClean="0"/>
              <a:t>Misc. Terms</a:t>
            </a:r>
            <a:endParaRPr lang="en-US" dirty="0"/>
          </a:p>
        </p:txBody>
      </p:sp>
      <p:sp>
        <p:nvSpPr>
          <p:cNvPr id="5" name="Text Placeholder 4"/>
          <p:cNvSpPr>
            <a:spLocks noGrp="1"/>
          </p:cNvSpPr>
          <p:nvPr>
            <p:ph type="body" idx="1"/>
          </p:nvPr>
        </p:nvSpPr>
        <p:spPr/>
        <p:txBody>
          <a:bodyPr>
            <a:normAutofit fontScale="92500" lnSpcReduction="10000"/>
          </a:bodyPr>
          <a:lstStyle/>
          <a:p>
            <a:r>
              <a:rPr lang="en-US" dirty="0" smtClean="0"/>
              <a:t>Ways and Means Advances</a:t>
            </a:r>
          </a:p>
          <a:p>
            <a:r>
              <a:rPr lang="en-US" dirty="0" err="1" smtClean="0"/>
              <a:t>Comm.Papers</a:t>
            </a:r>
            <a:endParaRPr lang="en-US" dirty="0" smtClean="0"/>
          </a:p>
          <a:p>
            <a:r>
              <a:rPr lang="en-US" dirty="0" smtClean="0"/>
              <a:t>Certificate of Deposits</a:t>
            </a:r>
          </a:p>
          <a:p>
            <a:r>
              <a:rPr lang="en-US" dirty="0" smtClean="0"/>
              <a:t>Commercial Bills</a:t>
            </a:r>
          </a:p>
          <a:p>
            <a:r>
              <a:rPr lang="en-US" dirty="0" smtClean="0"/>
              <a:t>Call money, Notice money</a:t>
            </a:r>
            <a:endParaRPr lang="en-US" dirty="0"/>
          </a:p>
        </p:txBody>
      </p:sp>
      <p:sp>
        <p:nvSpPr>
          <p:cNvPr id="6" name="TextBox 5"/>
          <p:cNvSpPr txBox="1"/>
          <p:nvPr/>
        </p:nvSpPr>
        <p:spPr>
          <a:xfrm>
            <a:off x="7663991" y="3104941"/>
            <a:ext cx="4417494" cy="2800767"/>
          </a:xfrm>
          <a:prstGeom prst="rect">
            <a:avLst/>
          </a:prstGeom>
          <a:solidFill>
            <a:schemeClr val="accent4">
              <a:lumMod val="20000"/>
              <a:lumOff val="80000"/>
            </a:schemeClr>
          </a:solidFill>
          <a:ln w="57150">
            <a:solidFill>
              <a:srgbClr val="FF0000"/>
            </a:solidFill>
            <a:prstDash val="dash"/>
          </a:ln>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sz="4400" strike="sngStrike" dirty="0" smtClean="0">
                <a:solidFill>
                  <a:schemeClr val="bg2">
                    <a:lumMod val="10000"/>
                  </a:schemeClr>
                </a:solidFill>
                <a:latin typeface="Franklin Gothic Demi Cond" panose="020B0706030402020204" pitchFamily="34" charset="0"/>
              </a:rPr>
              <a:t>Chronology, Factoids</a:t>
            </a:r>
          </a:p>
          <a:p>
            <a:pPr algn="ctr"/>
            <a:r>
              <a:rPr lang="en-US" sz="4400" strike="sngStrike" dirty="0" smtClean="0">
                <a:solidFill>
                  <a:schemeClr val="bg2">
                    <a:lumMod val="10000"/>
                  </a:schemeClr>
                </a:solidFill>
                <a:latin typeface="Franklin Gothic Demi Cond" panose="020B0706030402020204" pitchFamily="34" charset="0"/>
              </a:rPr>
              <a:t>Exact </a:t>
            </a:r>
            <a:r>
              <a:rPr lang="en-US" sz="4400" strike="sngStrike" dirty="0" err="1" smtClean="0">
                <a:solidFill>
                  <a:schemeClr val="bg2">
                    <a:lumMod val="10000"/>
                  </a:schemeClr>
                </a:solidFill>
                <a:latin typeface="Franklin Gothic Demi Cond" panose="020B0706030402020204" pitchFamily="34" charset="0"/>
              </a:rPr>
              <a:t>Mechnism</a:t>
            </a:r>
            <a:endParaRPr lang="en-US" sz="4400" strike="sngStrike" dirty="0" smtClean="0">
              <a:solidFill>
                <a:schemeClr val="bg2">
                  <a:lumMod val="10000"/>
                </a:schemeClr>
              </a:solidFill>
              <a:latin typeface="Franklin Gothic Demi Cond" panose="020B0706030402020204" pitchFamily="34" charset="0"/>
            </a:endParaRPr>
          </a:p>
          <a:p>
            <a:pPr algn="ctr"/>
            <a:r>
              <a:rPr lang="en-US" sz="4400" dirty="0" smtClean="0">
                <a:solidFill>
                  <a:srgbClr val="FF0000"/>
                </a:solidFill>
                <a:latin typeface="Franklin Gothic Demi Cond" panose="020B0706030402020204" pitchFamily="34" charset="0"/>
              </a:rPr>
              <a:t>Only Basic idea</a:t>
            </a:r>
          </a:p>
        </p:txBody>
      </p:sp>
    </p:spTree>
    <p:extLst>
      <p:ext uri="{BB962C8B-B14F-4D97-AF65-F5344CB8AC3E}">
        <p14:creationId xmlns:p14="http://schemas.microsoft.com/office/powerpoint/2010/main" val="192060404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07235" y="1937061"/>
            <a:ext cx="2438400" cy="2438400"/>
          </a:xfrm>
        </p:spPr>
      </p:pic>
      <p:sp>
        <p:nvSpPr>
          <p:cNvPr id="5" name="Content Placeholder 4"/>
          <p:cNvSpPr>
            <a:spLocks noGrp="1"/>
          </p:cNvSpPr>
          <p:nvPr>
            <p:ph idx="1"/>
          </p:nvPr>
        </p:nvSpPr>
        <p:spPr/>
        <p:txBody>
          <a:bodyPr/>
          <a:lstStyle/>
          <a:p>
            <a:r>
              <a:rPr lang="en-US" dirty="0" smtClean="0"/>
              <a:t>Ways and Means advances</a:t>
            </a:r>
          </a:p>
          <a:p>
            <a:r>
              <a:rPr lang="en-US" dirty="0" smtClean="0"/>
              <a:t>Government- temporary mismatch in receipt and payment</a:t>
            </a:r>
          </a:p>
          <a:p>
            <a:r>
              <a:rPr lang="en-US" dirty="0" smtClean="0"/>
              <a:t>RBI helps. But limits fixed.</a:t>
            </a:r>
          </a:p>
          <a:p>
            <a:r>
              <a:rPr lang="en-US" dirty="0" smtClean="0"/>
              <a:t>Not counted in fiscal deficit</a:t>
            </a:r>
          </a:p>
          <a:p>
            <a:endParaRPr lang="en-US" dirty="0"/>
          </a:p>
        </p:txBody>
      </p:sp>
      <p:sp>
        <p:nvSpPr>
          <p:cNvPr id="4" name="Title 3"/>
          <p:cNvSpPr>
            <a:spLocks noGrp="1"/>
          </p:cNvSpPr>
          <p:nvPr>
            <p:ph type="title"/>
          </p:nvPr>
        </p:nvSpPr>
        <p:spPr/>
        <p:txBody>
          <a:bodyPr/>
          <a:lstStyle/>
          <a:p>
            <a:r>
              <a:rPr lang="en-US" dirty="0" smtClean="0"/>
              <a:t>WMA</a:t>
            </a:r>
            <a:endParaRPr lang="en-US" dirty="0"/>
          </a:p>
        </p:txBody>
      </p:sp>
      <p:sp>
        <p:nvSpPr>
          <p:cNvPr id="6" name="Text Placeholder 5"/>
          <p:cNvSpPr>
            <a:spLocks noGrp="1"/>
          </p:cNvSpPr>
          <p:nvPr>
            <p:ph type="body" sz="quarter" idx="13"/>
          </p:nvPr>
        </p:nvSpPr>
        <p:spPr/>
        <p:txBody>
          <a:bodyPr/>
          <a:lstStyle/>
          <a:p>
            <a:r>
              <a:rPr lang="en-US" dirty="0" smtClean="0"/>
              <a:t>Money Market</a:t>
            </a:r>
            <a:endParaRPr lang="en-US" dirty="0"/>
          </a:p>
        </p:txBody>
      </p:sp>
    </p:spTree>
    <p:extLst>
      <p:ext uri="{BB962C8B-B14F-4D97-AF65-F5344CB8AC3E}">
        <p14:creationId xmlns:p14="http://schemas.microsoft.com/office/powerpoint/2010/main" val="364812352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07235" y="2332988"/>
            <a:ext cx="2438400" cy="2438400"/>
          </a:xfrm>
        </p:spPr>
      </p:pic>
      <p:sp>
        <p:nvSpPr>
          <p:cNvPr id="2" name="Content Placeholder 1"/>
          <p:cNvSpPr>
            <a:spLocks noGrp="1"/>
          </p:cNvSpPr>
          <p:nvPr>
            <p:ph idx="1"/>
          </p:nvPr>
        </p:nvSpPr>
        <p:spPr/>
        <p:txBody>
          <a:bodyPr>
            <a:normAutofit/>
          </a:bodyPr>
          <a:lstStyle/>
          <a:p>
            <a:pPr marL="742950" indent="-742950">
              <a:buFont typeface="+mj-lt"/>
              <a:buAutoNum type="arabicPeriod"/>
            </a:pPr>
            <a:r>
              <a:rPr lang="en-US" dirty="0" smtClean="0">
                <a:solidFill>
                  <a:srgbClr val="FFC000"/>
                </a:solidFill>
              </a:rPr>
              <a:t>T-Bill</a:t>
            </a:r>
            <a:r>
              <a:rPr lang="en-US" dirty="0" smtClean="0"/>
              <a:t>: </a:t>
            </a:r>
            <a:r>
              <a:rPr lang="en-US" dirty="0" err="1" smtClean="0"/>
              <a:t>upto</a:t>
            </a:r>
            <a:r>
              <a:rPr lang="en-US" dirty="0" smtClean="0"/>
              <a:t> 364 days maturity, sold @discounted price (Govt.)</a:t>
            </a:r>
          </a:p>
          <a:p>
            <a:pPr marL="742950" indent="-742950">
              <a:buFont typeface="+mj-lt"/>
              <a:buAutoNum type="arabicPeriod"/>
            </a:pPr>
            <a:r>
              <a:rPr lang="en-US" dirty="0" smtClean="0">
                <a:solidFill>
                  <a:srgbClr val="FFC000"/>
                </a:solidFill>
              </a:rPr>
              <a:t>Commercial Papers</a:t>
            </a:r>
            <a:r>
              <a:rPr lang="en-US" dirty="0" smtClean="0"/>
              <a:t>: same thing but by Corporates.</a:t>
            </a:r>
          </a:p>
          <a:p>
            <a:pPr marL="742950" indent="-742950">
              <a:buFont typeface="+mj-lt"/>
              <a:buAutoNum type="arabicPeriod"/>
            </a:pPr>
            <a:r>
              <a:rPr lang="en-US" dirty="0" smtClean="0">
                <a:solidFill>
                  <a:srgbClr val="FFC000"/>
                </a:solidFill>
              </a:rPr>
              <a:t>Certificate of deposits</a:t>
            </a:r>
            <a:r>
              <a:rPr lang="en-US" dirty="0" smtClean="0"/>
              <a:t>: same thing by Banks &amp; Fin. Institutes</a:t>
            </a:r>
          </a:p>
        </p:txBody>
      </p:sp>
      <p:sp>
        <p:nvSpPr>
          <p:cNvPr id="3" name="Title 2"/>
          <p:cNvSpPr>
            <a:spLocks noGrp="1"/>
          </p:cNvSpPr>
          <p:nvPr>
            <p:ph type="title"/>
          </p:nvPr>
        </p:nvSpPr>
        <p:spPr/>
        <p:txBody>
          <a:bodyPr>
            <a:normAutofit/>
          </a:bodyPr>
          <a:lstStyle/>
          <a:p>
            <a:r>
              <a:rPr lang="en-US" dirty="0" smtClean="0"/>
              <a:t>Misc. Debt Instruments</a:t>
            </a:r>
            <a:endParaRPr lang="en-US" dirty="0"/>
          </a:p>
        </p:txBody>
      </p:sp>
      <p:sp>
        <p:nvSpPr>
          <p:cNvPr id="4" name="Text Placeholder 3"/>
          <p:cNvSpPr>
            <a:spLocks noGrp="1"/>
          </p:cNvSpPr>
          <p:nvPr>
            <p:ph type="body" sz="quarter" idx="13"/>
          </p:nvPr>
        </p:nvSpPr>
        <p:spPr/>
        <p:txBody>
          <a:bodyPr/>
          <a:lstStyle/>
          <a:p>
            <a:r>
              <a:rPr lang="en-US" dirty="0"/>
              <a:t>Money Market</a:t>
            </a:r>
          </a:p>
        </p:txBody>
      </p:sp>
    </p:spTree>
    <p:extLst>
      <p:ext uri="{BB962C8B-B14F-4D97-AF65-F5344CB8AC3E}">
        <p14:creationId xmlns:p14="http://schemas.microsoft.com/office/powerpoint/2010/main" val="304911714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solidFill>
                  <a:srgbClr val="FFC000"/>
                </a:solidFill>
              </a:rPr>
              <a:t>Commercial Bills:</a:t>
            </a:r>
            <a:r>
              <a:rPr lang="en-US" dirty="0"/>
              <a:t> Trade bill (will pay for xyz goods in future). Same trade bill sold to Commercial bank @discounted price = Commercial bills.</a:t>
            </a:r>
          </a:p>
        </p:txBody>
      </p:sp>
      <p:sp>
        <p:nvSpPr>
          <p:cNvPr id="3" name="Title 2"/>
          <p:cNvSpPr>
            <a:spLocks noGrp="1"/>
          </p:cNvSpPr>
          <p:nvPr>
            <p:ph type="title"/>
          </p:nvPr>
        </p:nvSpPr>
        <p:spPr/>
        <p:txBody>
          <a:bodyPr>
            <a:normAutofit fontScale="90000"/>
          </a:bodyPr>
          <a:lstStyle/>
          <a:p>
            <a:r>
              <a:rPr lang="en-US" dirty="0"/>
              <a:t>Money Market: Misc. Debt Instruments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995" y="3762397"/>
            <a:ext cx="2693010" cy="230252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323" r="15175"/>
          <a:stretch/>
        </p:blipFill>
        <p:spPr>
          <a:xfrm>
            <a:off x="4576990" y="3717210"/>
            <a:ext cx="2479964" cy="234771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7993" y="3717210"/>
            <a:ext cx="1334008" cy="1334008"/>
          </a:xfrm>
          <a:prstGeom prst="rect">
            <a:avLst/>
          </a:prstGeom>
        </p:spPr>
      </p:pic>
      <p:sp>
        <p:nvSpPr>
          <p:cNvPr id="7" name="Title 5"/>
          <p:cNvSpPr txBox="1">
            <a:spLocks/>
          </p:cNvSpPr>
          <p:nvPr/>
        </p:nvSpPr>
        <p:spPr>
          <a:xfrm>
            <a:off x="3013690" y="4719584"/>
            <a:ext cx="2287941" cy="1151262"/>
          </a:xfrm>
          <a:prstGeom prst="rightArrow">
            <a:avLst/>
          </a:prstGeom>
          <a:solidFill>
            <a:srgbClr val="FF0000"/>
          </a:solidFill>
        </p:spPr>
        <p:style>
          <a:lnRef idx="0">
            <a:schemeClr val="dk1"/>
          </a:lnRef>
          <a:fillRef idx="3">
            <a:schemeClr val="dk1"/>
          </a:fillRef>
          <a:effectRef idx="3">
            <a:schemeClr val="dk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600" dirty="0" smtClean="0">
                <a:latin typeface="Franklin Gothic Demi Cond" panose="020B0706030402020204" pitchFamily="34" charset="0"/>
              </a:rPr>
              <a:t>10,000</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2303" y="3693488"/>
            <a:ext cx="1334008" cy="1334008"/>
          </a:xfrm>
          <a:prstGeom prst="rect">
            <a:avLst/>
          </a:prstGeom>
        </p:spPr>
      </p:pic>
      <p:sp>
        <p:nvSpPr>
          <p:cNvPr id="10" name="Title 5"/>
          <p:cNvSpPr txBox="1">
            <a:spLocks/>
          </p:cNvSpPr>
          <p:nvPr/>
        </p:nvSpPr>
        <p:spPr>
          <a:xfrm>
            <a:off x="7056954" y="4719584"/>
            <a:ext cx="2287941" cy="1151262"/>
          </a:xfrm>
          <a:prstGeom prst="rightArrow">
            <a:avLst/>
          </a:prstGeom>
          <a:solidFill>
            <a:srgbClr val="FF0000"/>
          </a:solidFill>
        </p:spPr>
        <p:style>
          <a:lnRef idx="0">
            <a:schemeClr val="dk1"/>
          </a:lnRef>
          <a:fillRef idx="3">
            <a:schemeClr val="dk1"/>
          </a:fillRef>
          <a:effectRef idx="3">
            <a:schemeClr val="dk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600" dirty="0" smtClean="0">
                <a:latin typeface="Franklin Gothic Demi Cond" panose="020B0706030402020204" pitchFamily="34" charset="0"/>
              </a:rPr>
              <a:t>9,000</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5156" y="3693488"/>
            <a:ext cx="2774025" cy="2371433"/>
          </a:xfrm>
          <a:prstGeom prst="rect">
            <a:avLst/>
          </a:prstGeom>
        </p:spPr>
      </p:pic>
    </p:spTree>
    <p:extLst>
      <p:ext uri="{BB962C8B-B14F-4D97-AF65-F5344CB8AC3E}">
        <p14:creationId xmlns:p14="http://schemas.microsoft.com/office/powerpoint/2010/main" val="211997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6825" y="2148228"/>
            <a:ext cx="3054350" cy="3599769"/>
          </a:xfrm>
        </p:spPr>
      </p:pic>
      <p:sp>
        <p:nvSpPr>
          <p:cNvPr id="4" name="Content Placeholder 3"/>
          <p:cNvSpPr>
            <a:spLocks noGrp="1"/>
          </p:cNvSpPr>
          <p:nvPr>
            <p:ph idx="1"/>
          </p:nvPr>
        </p:nvSpPr>
        <p:spPr/>
        <p:txBody>
          <a:bodyPr/>
          <a:lstStyle/>
          <a:p>
            <a:r>
              <a:rPr lang="en-US" dirty="0" smtClean="0"/>
              <a:t>Short term borrowing among banks and FI.</a:t>
            </a:r>
          </a:p>
          <a:p>
            <a:r>
              <a:rPr lang="en-US" dirty="0" smtClean="0"/>
              <a:t>No collateral. Mainly to fulfill CRR</a:t>
            </a:r>
          </a:p>
          <a:p>
            <a:r>
              <a:rPr lang="en-US" dirty="0" smtClean="0"/>
              <a:t>1 day: </a:t>
            </a:r>
            <a:r>
              <a:rPr lang="en-US" dirty="0" smtClean="0">
                <a:solidFill>
                  <a:srgbClr val="FFC000"/>
                </a:solidFill>
              </a:rPr>
              <a:t>call money</a:t>
            </a:r>
          </a:p>
          <a:p>
            <a:r>
              <a:rPr lang="en-US" dirty="0" smtClean="0"/>
              <a:t>Over 1 day </a:t>
            </a:r>
            <a:r>
              <a:rPr lang="en-US" dirty="0" err="1" smtClean="0"/>
              <a:t>upto</a:t>
            </a:r>
            <a:r>
              <a:rPr lang="en-US" dirty="0" smtClean="0"/>
              <a:t> 14 days: </a:t>
            </a:r>
            <a:r>
              <a:rPr lang="en-US" dirty="0" smtClean="0">
                <a:solidFill>
                  <a:srgbClr val="FFC000"/>
                </a:solidFill>
              </a:rPr>
              <a:t>notice money</a:t>
            </a:r>
          </a:p>
          <a:p>
            <a:endParaRPr lang="en-US" dirty="0"/>
          </a:p>
        </p:txBody>
      </p:sp>
      <p:sp>
        <p:nvSpPr>
          <p:cNvPr id="3" name="Title 2"/>
          <p:cNvSpPr>
            <a:spLocks noGrp="1"/>
          </p:cNvSpPr>
          <p:nvPr>
            <p:ph type="title"/>
          </p:nvPr>
        </p:nvSpPr>
        <p:spPr/>
        <p:txBody>
          <a:bodyPr>
            <a:normAutofit/>
          </a:bodyPr>
          <a:lstStyle/>
          <a:p>
            <a:r>
              <a:rPr lang="en-US" dirty="0" smtClean="0"/>
              <a:t>Call money</a:t>
            </a:r>
            <a:endParaRPr lang="en-US" dirty="0"/>
          </a:p>
        </p:txBody>
      </p:sp>
      <p:sp>
        <p:nvSpPr>
          <p:cNvPr id="5" name="Text Placeholder 4"/>
          <p:cNvSpPr>
            <a:spLocks noGrp="1"/>
          </p:cNvSpPr>
          <p:nvPr>
            <p:ph type="body" sz="quarter" idx="13"/>
          </p:nvPr>
        </p:nvSpPr>
        <p:spPr/>
        <p:txBody>
          <a:bodyPr/>
          <a:lstStyle/>
          <a:p>
            <a:r>
              <a:rPr lang="en-US" dirty="0" smtClean="0"/>
              <a:t>Money Market</a:t>
            </a:r>
            <a:endParaRPr lang="en-US" dirty="0"/>
          </a:p>
        </p:txBody>
      </p:sp>
    </p:spTree>
    <p:extLst>
      <p:ext uri="{BB962C8B-B14F-4D97-AF65-F5344CB8AC3E}">
        <p14:creationId xmlns:p14="http://schemas.microsoft.com/office/powerpoint/2010/main" val="349402277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lnSpcReduction="10000"/>
          </a:bodyPr>
          <a:lstStyle/>
          <a:p>
            <a:pPr marL="742950" indent="-742950">
              <a:buFont typeface="+mj-lt"/>
              <a:buAutoNum type="arabicPeriod"/>
            </a:pPr>
            <a:r>
              <a:rPr lang="en-US" dirty="0" smtClean="0"/>
              <a:t>Credit rating</a:t>
            </a:r>
          </a:p>
          <a:p>
            <a:pPr marL="742950" indent="-742950">
              <a:buFont typeface="+mj-lt"/>
              <a:buAutoNum type="arabicPeriod"/>
            </a:pPr>
            <a:r>
              <a:rPr lang="en-US" dirty="0" smtClean="0"/>
              <a:t>Gilt edged securities vs Junk Bonds</a:t>
            </a:r>
          </a:p>
          <a:p>
            <a:pPr marL="742950" indent="-742950">
              <a:buFont typeface="+mj-lt"/>
              <a:buAutoNum type="arabicPeriod"/>
            </a:pPr>
            <a:r>
              <a:rPr lang="en-US" dirty="0" smtClean="0"/>
              <a:t>OFCD, Debenture types</a:t>
            </a:r>
          </a:p>
          <a:p>
            <a:pPr marL="742950" indent="-742950">
              <a:buFont typeface="+mj-lt"/>
              <a:buAutoNum type="arabicPeriod"/>
            </a:pPr>
            <a:r>
              <a:rPr lang="en-US" dirty="0" smtClean="0"/>
              <a:t>Muni. Bonds, IIB</a:t>
            </a:r>
          </a:p>
          <a:p>
            <a:pPr marL="742950" indent="-742950">
              <a:buFont typeface="+mj-lt"/>
              <a:buAutoNum type="arabicPeriod"/>
            </a:pPr>
            <a:r>
              <a:rPr lang="en-US" dirty="0" smtClean="0"/>
              <a:t>G-sec vs T-Bill</a:t>
            </a:r>
          </a:p>
          <a:p>
            <a:pPr marL="742950" indent="-742950">
              <a:buFont typeface="+mj-lt"/>
              <a:buAutoNum type="arabicPeriod"/>
            </a:pPr>
            <a:r>
              <a:rPr lang="en-US" dirty="0" smtClean="0"/>
              <a:t>0-Coupen Bonds</a:t>
            </a:r>
          </a:p>
          <a:p>
            <a:pPr marL="742950" indent="-742950">
              <a:buFont typeface="+mj-lt"/>
              <a:buAutoNum type="arabicPeriod"/>
            </a:pPr>
            <a:r>
              <a:rPr lang="en-US" dirty="0" smtClean="0"/>
              <a:t>Bearer-Bonds</a:t>
            </a:r>
          </a:p>
          <a:p>
            <a:pPr marL="742950" indent="-742950">
              <a:buFont typeface="+mj-lt"/>
              <a:buAutoNum type="arabicPeriod"/>
            </a:pPr>
            <a:r>
              <a:rPr lang="en-US" dirty="0" smtClean="0"/>
              <a:t>YTM</a:t>
            </a:r>
          </a:p>
          <a:p>
            <a:pPr marL="742950" indent="-742950">
              <a:buFont typeface="+mj-lt"/>
              <a:buAutoNum type="arabicPeriod"/>
            </a:pPr>
            <a:r>
              <a:rPr lang="en-US" dirty="0" smtClean="0"/>
              <a:t>Money market: Misc. Terms</a:t>
            </a:r>
            <a:endParaRPr lang="en-US" dirty="0"/>
          </a:p>
        </p:txBody>
      </p:sp>
      <p:pic>
        <p:nvPicPr>
          <p:cNvPr id="3" name="Picture 2"/>
          <p:cNvPicPr>
            <a:picLocks noChangeAspect="1"/>
          </p:cNvPicPr>
          <p:nvPr/>
        </p:nvPicPr>
        <p:blipFill>
          <a:blip r:embed="rId2"/>
          <a:stretch>
            <a:fillRect/>
          </a:stretch>
        </p:blipFill>
        <p:spPr>
          <a:xfrm>
            <a:off x="9322690" y="1530187"/>
            <a:ext cx="2869310" cy="3736296"/>
          </a:xfrm>
          <a:prstGeom prst="rect">
            <a:avLst/>
          </a:prstGeom>
        </p:spPr>
      </p:pic>
    </p:spTree>
    <p:extLst>
      <p:ext uri="{BB962C8B-B14F-4D97-AF65-F5344CB8AC3E}">
        <p14:creationId xmlns:p14="http://schemas.microsoft.com/office/powerpoint/2010/main" val="327522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Equities</a:t>
            </a:r>
            <a:endParaRPr lang="en-US" dirty="0"/>
          </a:p>
        </p:txBody>
      </p:sp>
      <p:sp>
        <p:nvSpPr>
          <p:cNvPr id="5" name="Text Placeholder 4"/>
          <p:cNvSpPr>
            <a:spLocks noGrp="1"/>
          </p:cNvSpPr>
          <p:nvPr>
            <p:ph type="body" idx="1"/>
          </p:nvPr>
        </p:nvSpPr>
        <p:spPr/>
        <p:txBody>
          <a:bodyPr>
            <a:normAutofit/>
          </a:bodyPr>
          <a:lstStyle/>
          <a:p>
            <a:r>
              <a:rPr lang="en-US" dirty="0"/>
              <a:t>IPO, Public issue, Red Herring</a:t>
            </a:r>
          </a:p>
          <a:p>
            <a:r>
              <a:rPr lang="en-US" dirty="0"/>
              <a:t>Book building</a:t>
            </a:r>
          </a:p>
          <a:p>
            <a:r>
              <a:rPr lang="en-US" dirty="0" smtClean="0"/>
              <a:t>Bonus Issue, Rights issue, Preferential shares</a:t>
            </a:r>
          </a:p>
          <a:p>
            <a:r>
              <a:rPr lang="en-US" dirty="0" smtClean="0"/>
              <a:t>ETF, MF, Hedge fund, P-Notes</a:t>
            </a:r>
            <a:endParaRPr lang="en-US" dirty="0"/>
          </a:p>
        </p:txBody>
      </p:sp>
    </p:spTree>
    <p:extLst>
      <p:ext uri="{BB962C8B-B14F-4D97-AF65-F5344CB8AC3E}">
        <p14:creationId xmlns:p14="http://schemas.microsoft.com/office/powerpoint/2010/main" val="7143906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15983" y="91151"/>
            <a:ext cx="9160034" cy="6675698"/>
          </a:xfrm>
          <a:prstGeom prst="rect">
            <a:avLst/>
          </a:prstGeom>
        </p:spPr>
      </p:pic>
    </p:spTree>
    <p:extLst>
      <p:ext uri="{BB962C8B-B14F-4D97-AF65-F5344CB8AC3E}">
        <p14:creationId xmlns:p14="http://schemas.microsoft.com/office/powerpoint/2010/main" val="11636718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36" y="3770393"/>
            <a:ext cx="2161571" cy="2161571"/>
          </a:xfrm>
          <a:prstGeom prst="rect">
            <a:avLst/>
          </a:prstGeom>
        </p:spPr>
      </p:pic>
      <p:pic>
        <p:nvPicPr>
          <p:cNvPr id="7" name="Picture 2" descr="http://instituteofprintingtechnology.com/wp/wp-content/uploads/2-color-one-sided-bills-forms-printing-pres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625" y="10525"/>
            <a:ext cx="3158138" cy="2161571"/>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7"/>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190299" y="3237296"/>
            <a:ext cx="2698298" cy="2694667"/>
          </a:xfrm>
          <a:prstGeom prst="rect">
            <a:avLst/>
          </a:prstGeom>
          <a:ln/>
        </p:spPr>
        <p:style>
          <a:lnRef idx="0">
            <a:schemeClr val="accent3"/>
          </a:lnRef>
          <a:fillRef idx="3">
            <a:schemeClr val="accent3"/>
          </a:fillRef>
          <a:effectRef idx="3">
            <a:schemeClr val="accent3"/>
          </a:effectRef>
          <a:fontRef idx="minor">
            <a:schemeClr val="lt1"/>
          </a:fontRef>
        </p:style>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59007" y="3770393"/>
            <a:ext cx="2882095" cy="2161571"/>
          </a:xfrm>
          <a:prstGeom prst="rect">
            <a:avLst/>
          </a:prstGeom>
        </p:spPr>
      </p:pic>
      <p:sp>
        <p:nvSpPr>
          <p:cNvPr id="10" name="TextBox 9"/>
          <p:cNvSpPr txBox="1"/>
          <p:nvPr/>
        </p:nvSpPr>
        <p:spPr>
          <a:xfrm>
            <a:off x="3669840" y="2089038"/>
            <a:ext cx="5319709" cy="646331"/>
          </a:xfrm>
          <a:prstGeom prst="rect">
            <a:avLst/>
          </a:prstGeom>
          <a:solidFill>
            <a:srgbClr val="00206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Rs.10 lakh</a:t>
            </a:r>
          </a:p>
        </p:txBody>
      </p:sp>
      <p:sp>
        <p:nvSpPr>
          <p:cNvPr id="11" name="TextBox 10"/>
          <p:cNvSpPr txBox="1"/>
          <p:nvPr/>
        </p:nvSpPr>
        <p:spPr>
          <a:xfrm>
            <a:off x="197436" y="5970431"/>
            <a:ext cx="2161571" cy="584775"/>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1 lakh</a:t>
            </a:r>
          </a:p>
        </p:txBody>
      </p:sp>
      <p:sp>
        <p:nvSpPr>
          <p:cNvPr id="12" name="TextBox 11"/>
          <p:cNvSpPr txBox="1"/>
          <p:nvPr/>
        </p:nvSpPr>
        <p:spPr>
          <a:xfrm>
            <a:off x="2824889" y="5929133"/>
            <a:ext cx="2161571" cy="584775"/>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4 lakh</a:t>
            </a:r>
          </a:p>
        </p:txBody>
      </p:sp>
      <p:sp>
        <p:nvSpPr>
          <p:cNvPr id="13" name="TextBox 12"/>
          <p:cNvSpPr txBox="1"/>
          <p:nvPr/>
        </p:nvSpPr>
        <p:spPr>
          <a:xfrm>
            <a:off x="9458662" y="5929133"/>
            <a:ext cx="2161571" cy="5847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3200" dirty="0" smtClean="0">
                <a:latin typeface="Arial Black" panose="020B0A04020102020204" pitchFamily="34" charset="0"/>
              </a:rPr>
              <a:t>5 lakh</a:t>
            </a:r>
          </a:p>
        </p:txBody>
      </p:sp>
      <p:sp>
        <p:nvSpPr>
          <p:cNvPr id="14" name="TextBox 13"/>
          <p:cNvSpPr txBox="1"/>
          <p:nvPr/>
        </p:nvSpPr>
        <p:spPr>
          <a:xfrm>
            <a:off x="197436" y="3185618"/>
            <a:ext cx="2161571" cy="584775"/>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20%</a:t>
            </a:r>
          </a:p>
        </p:txBody>
      </p:sp>
      <p:sp>
        <p:nvSpPr>
          <p:cNvPr id="15" name="TextBox 14"/>
          <p:cNvSpPr txBox="1"/>
          <p:nvPr/>
        </p:nvSpPr>
        <p:spPr>
          <a:xfrm>
            <a:off x="2824889" y="3185618"/>
            <a:ext cx="2161571" cy="584775"/>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80%</a:t>
            </a:r>
          </a:p>
        </p:txBody>
      </p:sp>
      <p:sp>
        <p:nvSpPr>
          <p:cNvPr id="16" name="TextBox 15"/>
          <p:cNvSpPr txBox="1"/>
          <p:nvPr/>
        </p:nvSpPr>
        <p:spPr>
          <a:xfrm>
            <a:off x="197436" y="1955256"/>
            <a:ext cx="4789024" cy="1838801"/>
          </a:xfrm>
          <a:prstGeom prst="downArrowCallout">
            <a:avLst/>
          </a:prstGeom>
          <a:solidFill>
            <a:schemeClr val="accent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Shareholders</a:t>
            </a:r>
          </a:p>
          <a:p>
            <a:pPr algn="ctr"/>
            <a:r>
              <a:rPr lang="en-US" sz="3600" dirty="0" smtClean="0">
                <a:latin typeface="Arial Black" panose="020B0A04020102020204" pitchFamily="34" charset="0"/>
              </a:rPr>
              <a:t>Proprietors</a:t>
            </a:r>
          </a:p>
        </p:txBody>
      </p:sp>
      <p:sp>
        <p:nvSpPr>
          <p:cNvPr id="17" name="TextBox 16"/>
          <p:cNvSpPr txBox="1"/>
          <p:nvPr/>
        </p:nvSpPr>
        <p:spPr>
          <a:xfrm>
            <a:off x="9109276" y="2648576"/>
            <a:ext cx="2779321" cy="990124"/>
          </a:xfrm>
          <a:prstGeom prst="downArrowCallou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3600" dirty="0" smtClean="0">
                <a:latin typeface="Arial Black" panose="020B0A04020102020204" pitchFamily="34" charset="0"/>
              </a:rPr>
              <a:t>Creditors</a:t>
            </a:r>
          </a:p>
        </p:txBody>
      </p:sp>
    </p:spTree>
    <p:extLst>
      <p:ext uri="{BB962C8B-B14F-4D97-AF65-F5344CB8AC3E}">
        <p14:creationId xmlns:p14="http://schemas.microsoft.com/office/powerpoint/2010/main" val="13324937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4400" dirty="0"/>
              <a:t> *** % of shares out of 100%</a:t>
            </a:r>
          </a:p>
          <a:p>
            <a:r>
              <a:rPr lang="en-US" sz="4400" dirty="0"/>
              <a:t>Dividend from profit</a:t>
            </a:r>
          </a:p>
          <a:p>
            <a:r>
              <a:rPr lang="en-US" sz="4400" dirty="0"/>
              <a:t>IPO, Shares, VCF, Angel Investor</a:t>
            </a:r>
          </a:p>
          <a:p>
            <a:r>
              <a:rPr lang="en-US" sz="4400" dirty="0"/>
              <a:t>Owners / proprietors</a:t>
            </a:r>
          </a:p>
          <a:p>
            <a:r>
              <a:rPr lang="en-US" sz="4400" dirty="0"/>
              <a:t>Last claim during liquidation</a:t>
            </a:r>
          </a:p>
          <a:p>
            <a:endParaRPr lang="en-US" sz="4400" dirty="0"/>
          </a:p>
        </p:txBody>
      </p:sp>
      <p:sp>
        <p:nvSpPr>
          <p:cNvPr id="4" name="Title 3"/>
          <p:cNvSpPr>
            <a:spLocks noGrp="1"/>
          </p:cNvSpPr>
          <p:nvPr>
            <p:ph type="title"/>
          </p:nvPr>
        </p:nvSpPr>
        <p:spPr/>
        <p:txBody>
          <a:bodyPr/>
          <a:lstStyle/>
          <a:p>
            <a:r>
              <a:rPr lang="en-US" dirty="0" smtClean="0"/>
              <a:t>Equities</a:t>
            </a:r>
            <a:endParaRPr lang="en-US" dirty="0"/>
          </a:p>
        </p:txBody>
      </p:sp>
      <p:sp>
        <p:nvSpPr>
          <p:cNvPr id="5" name="Text Placeholder 4"/>
          <p:cNvSpPr>
            <a:spLocks noGrp="1"/>
          </p:cNvSpPr>
          <p:nvPr>
            <p:ph type="body" sz="quarter" idx="13"/>
          </p:nvPr>
        </p:nvSpPr>
        <p:spPr/>
        <p:txBody>
          <a:bodyPr/>
          <a:lstStyle/>
          <a:p>
            <a:r>
              <a:rPr lang="en-US" dirty="0" smtClean="0"/>
              <a:t>Securities</a:t>
            </a:r>
            <a:endParaRPr lang="en-US" dirty="0"/>
          </a:p>
        </p:txBody>
      </p:sp>
      <p:pic>
        <p:nvPicPr>
          <p:cNvPr id="6" name="Content Placeholder 9"/>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8899260" y="2087035"/>
            <a:ext cx="3054350" cy="2290762"/>
          </a:xfrm>
        </p:spPr>
      </p:pic>
    </p:spTree>
    <p:extLst>
      <p:ext uri="{BB962C8B-B14F-4D97-AF65-F5344CB8AC3E}">
        <p14:creationId xmlns:p14="http://schemas.microsoft.com/office/powerpoint/2010/main" val="414222665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Debt (Debenture)</a:t>
            </a:r>
            <a:endParaRPr lang="en-US" dirty="0"/>
          </a:p>
        </p:txBody>
      </p:sp>
      <p:sp>
        <p:nvSpPr>
          <p:cNvPr id="5" name="Content Placeholder 4"/>
          <p:cNvSpPr>
            <a:spLocks noGrp="1"/>
          </p:cNvSpPr>
          <p:nvPr>
            <p:ph sz="half" idx="2"/>
          </p:nvPr>
        </p:nvSpPr>
        <p:spPr/>
        <p:txBody>
          <a:bodyPr>
            <a:normAutofit/>
          </a:bodyPr>
          <a:lstStyle/>
          <a:p>
            <a:r>
              <a:rPr lang="en-US" dirty="0" smtClean="0"/>
              <a:t>Interest: </a:t>
            </a:r>
          </a:p>
          <a:p>
            <a:r>
              <a:rPr lang="en-US" dirty="0" smtClean="0"/>
              <a:t>TAX @investor</a:t>
            </a:r>
            <a:endParaRPr lang="en-US" dirty="0"/>
          </a:p>
        </p:txBody>
      </p:sp>
      <p:sp>
        <p:nvSpPr>
          <p:cNvPr id="3" name="Content Placeholder 2"/>
          <p:cNvSpPr>
            <a:spLocks noGrp="1"/>
          </p:cNvSpPr>
          <p:nvPr>
            <p:ph sz="quarter" idx="4"/>
          </p:nvPr>
        </p:nvSpPr>
        <p:spPr/>
        <p:txBody>
          <a:bodyPr/>
          <a:lstStyle/>
          <a:p>
            <a:r>
              <a:rPr lang="en-US" dirty="0" smtClean="0"/>
              <a:t>Dividend: </a:t>
            </a:r>
          </a:p>
          <a:p>
            <a:r>
              <a:rPr lang="en-US" dirty="0" smtClean="0"/>
              <a:t>Tax @Company</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72</a:t>
            </a:fld>
            <a:endParaRPr lang="en-US" dirty="0"/>
          </a:p>
        </p:txBody>
      </p:sp>
      <p:sp>
        <p:nvSpPr>
          <p:cNvPr id="7" name="Text Placeholder 6"/>
          <p:cNvSpPr>
            <a:spLocks noGrp="1"/>
          </p:cNvSpPr>
          <p:nvPr>
            <p:ph type="body" idx="13"/>
          </p:nvPr>
        </p:nvSpPr>
        <p:spPr/>
        <p:txBody>
          <a:bodyPr/>
          <a:lstStyle/>
          <a:p>
            <a:r>
              <a:rPr lang="en-US" dirty="0" smtClean="0"/>
              <a:t>Equity (Shares)</a:t>
            </a:r>
            <a:endParaRPr lang="en-US" dirty="0"/>
          </a:p>
        </p:txBody>
      </p:sp>
      <p:sp>
        <p:nvSpPr>
          <p:cNvPr id="2" name="Title 1"/>
          <p:cNvSpPr>
            <a:spLocks noGrp="1"/>
          </p:cNvSpPr>
          <p:nvPr>
            <p:ph type="title"/>
          </p:nvPr>
        </p:nvSpPr>
        <p:spPr/>
        <p:txBody>
          <a:bodyPr>
            <a:normAutofit fontScale="90000"/>
          </a:bodyPr>
          <a:lstStyle/>
          <a:p>
            <a:r>
              <a:rPr lang="en-US" smtClean="0"/>
              <a:t>Securities: Debt vs Equity</a:t>
            </a:r>
            <a:endParaRPr lang="en-US" dirty="0"/>
          </a:p>
        </p:txBody>
      </p:sp>
    </p:spTree>
    <p:extLst>
      <p:ext uri="{BB962C8B-B14F-4D97-AF65-F5344CB8AC3E}">
        <p14:creationId xmlns:p14="http://schemas.microsoft.com/office/powerpoint/2010/main" val="46376130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prstGeom prst="flowChartOffpageConnector">
            <a:avLst/>
          </a:prstGeom>
        </p:spPr>
        <p:txBody>
          <a:bodyPr anchor="ctr"/>
          <a:lstStyle/>
          <a:p>
            <a:r>
              <a:rPr lang="en-US" dirty="0" smtClean="0">
                <a:latin typeface="Segoe UI Black" panose="020B0A02040204020203" pitchFamily="34" charset="0"/>
                <a:ea typeface="Segoe UI Black" panose="020B0A02040204020203" pitchFamily="34" charset="0"/>
                <a:cs typeface="Segoe UI Black" panose="020B0A02040204020203" pitchFamily="34" charset="0"/>
              </a:rPr>
              <a:t>Debt =Interest</a:t>
            </a:r>
            <a:endParaRPr lang="en-US" dirty="0"/>
          </a:p>
        </p:txBody>
      </p:sp>
      <p:pic>
        <p:nvPicPr>
          <p:cNvPr id="10" name="Content Placeholder 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1292701" y="1959942"/>
            <a:ext cx="4251960" cy="4247804"/>
          </a:xfrm>
        </p:spPr>
      </p:pic>
      <p:pic>
        <p:nvPicPr>
          <p:cNvPr id="12" name="Content Placeholder 9"/>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196013" y="2138561"/>
            <a:ext cx="5157787" cy="3868340"/>
          </a:xfrm>
          <a:prstGeom prst="rect">
            <a:avLst/>
          </a:prstGeom>
        </p:spPr>
      </p:pic>
      <p:sp>
        <p:nvSpPr>
          <p:cNvPr id="9" name="Slide Number Placeholder 8"/>
          <p:cNvSpPr>
            <a:spLocks noGrp="1"/>
          </p:cNvSpPr>
          <p:nvPr>
            <p:ph type="sldNum" sz="quarter" idx="12"/>
          </p:nvPr>
        </p:nvSpPr>
        <p:spPr/>
        <p:txBody>
          <a:bodyPr/>
          <a:lstStyle/>
          <a:p>
            <a:fld id="{D57F1E4F-1CFF-5643-939E-217C01CDF565}" type="slidenum">
              <a:rPr lang="en-US" smtClean="0"/>
              <a:pPr/>
              <a:t>73</a:t>
            </a:fld>
            <a:endParaRPr lang="en-US" dirty="0"/>
          </a:p>
        </p:txBody>
      </p:sp>
      <p:sp>
        <p:nvSpPr>
          <p:cNvPr id="7" name="Text Placeholder 6"/>
          <p:cNvSpPr>
            <a:spLocks noGrp="1"/>
          </p:cNvSpPr>
          <p:nvPr>
            <p:ph type="body" idx="13"/>
          </p:nvPr>
        </p:nvSpPr>
        <p:spPr/>
        <p:txBody>
          <a:bodyPr anchor="ctr"/>
          <a:lstStyle/>
          <a:p>
            <a:r>
              <a:rPr lang="en-US" dirty="0" smtClean="0"/>
              <a:t>Equity = Dividend</a:t>
            </a:r>
            <a:endParaRPr lang="en-US" dirty="0"/>
          </a:p>
        </p:txBody>
      </p:sp>
      <p:sp>
        <p:nvSpPr>
          <p:cNvPr id="2" name="Title 1"/>
          <p:cNvSpPr>
            <a:spLocks noGrp="1"/>
          </p:cNvSpPr>
          <p:nvPr>
            <p:ph type="title"/>
          </p:nvPr>
        </p:nvSpPr>
        <p:spPr/>
        <p:txBody>
          <a:bodyPr>
            <a:normAutofit fontScale="90000"/>
          </a:bodyPr>
          <a:lstStyle/>
          <a:p>
            <a:pPr algn="ctr"/>
            <a:r>
              <a:rPr lang="en-US" dirty="0" smtClean="0">
                <a:latin typeface="Segoe UI Black" panose="020B0A02040204020203" pitchFamily="34" charset="0"/>
                <a:ea typeface="Segoe UI Black" panose="020B0A02040204020203" pitchFamily="34" charset="0"/>
                <a:cs typeface="Segoe UI Black" panose="020B0A02040204020203" pitchFamily="34" charset="0"/>
              </a:rPr>
              <a:t>Economi</a:t>
            </a:r>
            <a:r>
              <a:rPr lang="en-US" dirty="0" smtClean="0">
                <a:latin typeface="Segoe UI Black" panose="020B0A02040204020203" pitchFamily="34" charset="0"/>
              </a:rPr>
              <a:t>c activity</a:t>
            </a:r>
            <a:endParaRPr lang="en-US"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 name="TextBox 13"/>
          <p:cNvSpPr txBox="1"/>
          <p:nvPr/>
        </p:nvSpPr>
        <p:spPr>
          <a:xfrm>
            <a:off x="1380744" y="5892581"/>
            <a:ext cx="3675888"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Slowdown</a:t>
            </a:r>
            <a:endParaRPr lang="en-US" sz="3600" dirty="0">
              <a:latin typeface="Arial Black" panose="020B0A04020102020204" pitchFamily="34" charset="0"/>
            </a:endParaRPr>
          </a:p>
        </p:txBody>
      </p:sp>
      <p:sp>
        <p:nvSpPr>
          <p:cNvPr id="15" name="TextBox 14"/>
          <p:cNvSpPr txBox="1"/>
          <p:nvPr/>
        </p:nvSpPr>
        <p:spPr>
          <a:xfrm>
            <a:off x="7037832" y="5892580"/>
            <a:ext cx="3675888"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Boom</a:t>
            </a:r>
            <a:endParaRPr lang="en-US" sz="3600" dirty="0">
              <a:latin typeface="Arial Black" panose="020B0A04020102020204" pitchFamily="34" charset="0"/>
            </a:endParaRPr>
          </a:p>
        </p:txBody>
      </p:sp>
    </p:spTree>
    <p:extLst>
      <p:ext uri="{BB962C8B-B14F-4D97-AF65-F5344CB8AC3E}">
        <p14:creationId xmlns:p14="http://schemas.microsoft.com/office/powerpoint/2010/main" val="396907190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IPO</a:t>
            </a:r>
            <a:endParaRPr lang="en-US" dirty="0"/>
          </a:p>
        </p:txBody>
      </p:sp>
      <p:sp>
        <p:nvSpPr>
          <p:cNvPr id="18" name="Text Placeholder 17"/>
          <p:cNvSpPr>
            <a:spLocks noGrp="1"/>
          </p:cNvSpPr>
          <p:nvPr>
            <p:ph type="body" idx="1"/>
          </p:nvPr>
        </p:nvSpPr>
        <p:spPr/>
        <p:txBody>
          <a:bodyPr/>
          <a:lstStyle/>
          <a:p>
            <a:r>
              <a:rPr lang="en-US" dirty="0" smtClean="0"/>
              <a:t>Par value and Premium Value?</a:t>
            </a:r>
          </a:p>
          <a:p>
            <a:r>
              <a:rPr lang="en-US" dirty="0" smtClean="0"/>
              <a:t>Red Herring</a:t>
            </a:r>
          </a:p>
          <a:p>
            <a:r>
              <a:rPr lang="en-US" dirty="0" smtClean="0"/>
              <a:t>Public Issue</a:t>
            </a:r>
          </a:p>
          <a:p>
            <a:r>
              <a:rPr lang="en-US" dirty="0" smtClean="0"/>
              <a:t>Book building</a:t>
            </a:r>
            <a:endParaRPr lang="en-US" dirty="0"/>
          </a:p>
        </p:txBody>
      </p:sp>
    </p:spTree>
    <p:extLst>
      <p:ext uri="{BB962C8B-B14F-4D97-AF65-F5344CB8AC3E}">
        <p14:creationId xmlns:p14="http://schemas.microsoft.com/office/powerpoint/2010/main" val="178032912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Par Value</a:t>
            </a:r>
            <a:endParaRPr lang="en-US" dirty="0"/>
          </a:p>
        </p:txBody>
      </p:sp>
      <p:sp>
        <p:nvSpPr>
          <p:cNvPr id="2" name="Content Placeholder 1"/>
          <p:cNvSpPr>
            <a:spLocks noGrp="1"/>
          </p:cNvSpPr>
          <p:nvPr>
            <p:ph sz="half" idx="2"/>
          </p:nvPr>
        </p:nvSpPr>
        <p:spPr/>
        <p:txBody>
          <a:bodyPr>
            <a:normAutofit/>
          </a:bodyPr>
          <a:lstStyle/>
          <a:p>
            <a:r>
              <a:rPr lang="en-US" dirty="0" smtClean="0"/>
              <a:t>Face value</a:t>
            </a:r>
          </a:p>
          <a:p>
            <a:r>
              <a:rPr lang="en-US" dirty="0" smtClean="0"/>
              <a:t>Rs. 10, 100</a:t>
            </a:r>
          </a:p>
          <a:p>
            <a:r>
              <a:rPr lang="en-US" dirty="0" smtClean="0"/>
              <a:t>(1999) Any integer</a:t>
            </a:r>
          </a:p>
          <a:p>
            <a:r>
              <a:rPr lang="en-US" dirty="0" smtClean="0"/>
              <a:t>1,2,5,8,10,20,50,100</a:t>
            </a:r>
          </a:p>
          <a:p>
            <a:r>
              <a:rPr lang="en-US" dirty="0" smtClean="0"/>
              <a:t>1.50……x</a:t>
            </a:r>
          </a:p>
          <a:p>
            <a:r>
              <a:rPr lang="en-US" dirty="0" smtClean="0"/>
              <a:t>IPO &lt; PAR VALUE ….x</a:t>
            </a:r>
          </a:p>
          <a:p>
            <a:endParaRPr lang="en-US" dirty="0"/>
          </a:p>
        </p:txBody>
      </p:sp>
      <p:sp>
        <p:nvSpPr>
          <p:cNvPr id="3" name="Content Placeholder 2"/>
          <p:cNvSpPr>
            <a:spLocks noGrp="1"/>
          </p:cNvSpPr>
          <p:nvPr>
            <p:ph sz="quarter" idx="4"/>
          </p:nvPr>
        </p:nvSpPr>
        <p:spPr/>
        <p:txBody>
          <a:bodyPr/>
          <a:lstStyle/>
          <a:p>
            <a:r>
              <a:rPr lang="en-US" dirty="0" smtClean="0"/>
              <a:t>@Rs.40</a:t>
            </a:r>
          </a:p>
          <a:p>
            <a:r>
              <a:rPr lang="en-US" dirty="0" smtClean="0"/>
              <a:t>Face value + premium</a:t>
            </a:r>
          </a:p>
          <a:p>
            <a:r>
              <a:rPr lang="en-US" dirty="0" smtClean="0"/>
              <a:t>Rs. 10  + 30 = 40</a:t>
            </a:r>
            <a:endParaRPr lang="en-US" dirty="0"/>
          </a:p>
        </p:txBody>
      </p:sp>
      <p:sp>
        <p:nvSpPr>
          <p:cNvPr id="6" name="Text Placeholder 5"/>
          <p:cNvSpPr>
            <a:spLocks noGrp="1"/>
          </p:cNvSpPr>
          <p:nvPr>
            <p:ph type="body" idx="13"/>
          </p:nvPr>
        </p:nvSpPr>
        <p:spPr/>
        <p:txBody>
          <a:bodyPr/>
          <a:lstStyle/>
          <a:p>
            <a:r>
              <a:rPr lang="en-US" dirty="0" smtClean="0"/>
              <a:t>Premium Value</a:t>
            </a:r>
            <a:endParaRPr lang="en-US" dirty="0"/>
          </a:p>
        </p:txBody>
      </p:sp>
      <p:sp>
        <p:nvSpPr>
          <p:cNvPr id="4" name="Title 3"/>
          <p:cNvSpPr>
            <a:spLocks noGrp="1"/>
          </p:cNvSpPr>
          <p:nvPr>
            <p:ph type="title"/>
          </p:nvPr>
        </p:nvSpPr>
        <p:spPr/>
        <p:txBody>
          <a:bodyPr>
            <a:normAutofit fontScale="90000"/>
          </a:bodyPr>
          <a:lstStyle/>
          <a:p>
            <a:r>
              <a:rPr lang="en-US" dirty="0" smtClean="0"/>
              <a:t>Shares Value: Par vs Premium</a:t>
            </a:r>
            <a:endParaRPr lang="en-US" dirty="0"/>
          </a:p>
        </p:txBody>
      </p:sp>
    </p:spTree>
    <p:extLst>
      <p:ext uri="{BB962C8B-B14F-4D97-AF65-F5344CB8AC3E}">
        <p14:creationId xmlns:p14="http://schemas.microsoft.com/office/powerpoint/2010/main" val="417603688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5942" y="425171"/>
            <a:ext cx="2074926" cy="205208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507" y="402228"/>
            <a:ext cx="3091754" cy="2097976"/>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9518" y="563949"/>
            <a:ext cx="1710690" cy="1026414"/>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8770" y="1932193"/>
            <a:ext cx="1877332" cy="2428684"/>
          </a:xfrm>
          <a:prstGeom prst="rect">
            <a:avLst/>
          </a:prstGeom>
        </p:spPr>
      </p:pic>
      <p:sp>
        <p:nvSpPr>
          <p:cNvPr id="9" name="TextBox 8"/>
          <p:cNvSpPr txBox="1"/>
          <p:nvPr/>
        </p:nvSpPr>
        <p:spPr>
          <a:xfrm>
            <a:off x="393910" y="2500204"/>
            <a:ext cx="2946947"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Promoter</a:t>
            </a:r>
            <a:endParaRPr lang="en-US" sz="3600" dirty="0">
              <a:latin typeface="Arial Black" panose="020B0A04020102020204" pitchFamily="34" charset="0"/>
            </a:endParaRPr>
          </a:p>
        </p:txBody>
      </p:sp>
      <p:sp>
        <p:nvSpPr>
          <p:cNvPr id="10" name="TextBox 9"/>
          <p:cNvSpPr txBox="1"/>
          <p:nvPr/>
        </p:nvSpPr>
        <p:spPr>
          <a:xfrm>
            <a:off x="3786641" y="1590363"/>
            <a:ext cx="3482839"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Underwriter</a:t>
            </a:r>
            <a:endParaRPr lang="en-US" sz="3600" dirty="0">
              <a:latin typeface="Arial Black" panose="020B0A04020102020204" pitchFamily="34" charset="0"/>
            </a:endParaRPr>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12291" y="4471416"/>
            <a:ext cx="2612136" cy="2612136"/>
          </a:xfrm>
          <a:prstGeom prst="rect">
            <a:avLst/>
          </a:prstGeom>
        </p:spPr>
      </p:pic>
      <p:sp>
        <p:nvSpPr>
          <p:cNvPr id="13" name="TextBox 12"/>
          <p:cNvSpPr txBox="1"/>
          <p:nvPr/>
        </p:nvSpPr>
        <p:spPr>
          <a:xfrm>
            <a:off x="3690116" y="2616777"/>
            <a:ext cx="3675888" cy="990124"/>
          </a:xfrm>
          <a:prstGeom prst="downArrowCallou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600" dirty="0" smtClean="0">
                <a:latin typeface="Arial Black" panose="020B0A04020102020204" pitchFamily="34" charset="0"/>
              </a:rPr>
              <a:t>Public issue</a:t>
            </a:r>
            <a:endParaRPr lang="en-US" sz="3600" dirty="0">
              <a:latin typeface="Arial Black" panose="020B0A04020102020204" pitchFamily="34" charset="0"/>
            </a:endParaRPr>
          </a:p>
        </p:txBody>
      </p:sp>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51045" y="2026585"/>
            <a:ext cx="2304719" cy="2239899"/>
          </a:xfrm>
          <a:prstGeom prst="rect">
            <a:avLst/>
          </a:prstGeom>
        </p:spPr>
      </p:pic>
      <p:sp>
        <p:nvSpPr>
          <p:cNvPr id="15" name="TextBox 14"/>
          <p:cNvSpPr txBox="1"/>
          <p:nvPr/>
        </p:nvSpPr>
        <p:spPr>
          <a:xfrm>
            <a:off x="207277" y="4037711"/>
            <a:ext cx="3861803" cy="236988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600" dirty="0" smtClean="0">
                <a:latin typeface="Arial Black" panose="020B0A04020102020204" pitchFamily="34" charset="0"/>
              </a:rPr>
              <a:t>Underwriter</a:t>
            </a:r>
          </a:p>
          <a:p>
            <a:pPr marL="514350" indent="-514350">
              <a:buFont typeface="Wingdings" panose="05000000000000000000" pitchFamily="2" charset="2"/>
              <a:buChar char="q"/>
            </a:pPr>
            <a:r>
              <a:rPr lang="en-US" sz="2800" dirty="0" smtClean="0">
                <a:latin typeface="Arial Black" panose="020B0A04020102020204" pitchFamily="34" charset="0"/>
              </a:rPr>
              <a:t>US: Investment banker</a:t>
            </a:r>
          </a:p>
          <a:p>
            <a:pPr marL="514350" indent="-514350">
              <a:buFont typeface="Wingdings" panose="05000000000000000000" pitchFamily="2" charset="2"/>
              <a:buChar char="q"/>
            </a:pPr>
            <a:r>
              <a:rPr lang="en-US" sz="2800" dirty="0" smtClean="0">
                <a:latin typeface="Arial Black" panose="020B0A04020102020204" pitchFamily="34" charset="0"/>
              </a:rPr>
              <a:t>UK</a:t>
            </a:r>
            <a:r>
              <a:rPr lang="en-US" sz="2800" baseline="0" dirty="0" smtClean="0">
                <a:latin typeface="Arial Black" panose="020B0A04020102020204" pitchFamily="34" charset="0"/>
              </a:rPr>
              <a:t>: Merchant Banker</a:t>
            </a:r>
            <a:endParaRPr lang="en-US" sz="2800" dirty="0">
              <a:latin typeface="Arial Black" panose="020B0A04020102020204" pitchFamily="34" charset="0"/>
            </a:endParaRPr>
          </a:p>
        </p:txBody>
      </p:sp>
    </p:spTree>
    <p:extLst>
      <p:ext uri="{BB962C8B-B14F-4D97-AF65-F5344CB8AC3E}">
        <p14:creationId xmlns:p14="http://schemas.microsoft.com/office/powerpoint/2010/main" val="169746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6825" y="2437747"/>
            <a:ext cx="3054350" cy="3020732"/>
          </a:xfrm>
        </p:spPr>
      </p:pic>
      <p:sp>
        <p:nvSpPr>
          <p:cNvPr id="8" name="Content Placeholder 7"/>
          <p:cNvSpPr>
            <a:spLocks noGrp="1"/>
          </p:cNvSpPr>
          <p:nvPr>
            <p:ph idx="1"/>
          </p:nvPr>
        </p:nvSpPr>
        <p:spPr/>
        <p:txBody>
          <a:bodyPr/>
          <a:lstStyle/>
          <a:p>
            <a:r>
              <a:rPr lang="en-US" dirty="0"/>
              <a:t>Initial Public offer</a:t>
            </a:r>
          </a:p>
          <a:p>
            <a:r>
              <a:rPr lang="en-US" dirty="0"/>
              <a:t>1 lakh equity shares</a:t>
            </a:r>
          </a:p>
          <a:p>
            <a:r>
              <a:rPr lang="en-US" dirty="0"/>
              <a:t>Par value Rs.10</a:t>
            </a:r>
          </a:p>
          <a:p>
            <a:r>
              <a:rPr lang="en-US" dirty="0"/>
              <a:t>Premium Rs.15</a:t>
            </a:r>
          </a:p>
          <a:p>
            <a:r>
              <a:rPr lang="en-US" dirty="0"/>
              <a:t>Final Price: (10+15)=25</a:t>
            </a:r>
          </a:p>
          <a:p>
            <a:r>
              <a:rPr lang="en-US" dirty="0"/>
              <a:t>IPO Total value: 25 lakh</a:t>
            </a:r>
          </a:p>
          <a:p>
            <a:endParaRPr lang="en-US" dirty="0"/>
          </a:p>
        </p:txBody>
      </p:sp>
      <p:sp>
        <p:nvSpPr>
          <p:cNvPr id="7" name="Title 6"/>
          <p:cNvSpPr>
            <a:spLocks noGrp="1"/>
          </p:cNvSpPr>
          <p:nvPr>
            <p:ph type="title"/>
          </p:nvPr>
        </p:nvSpPr>
        <p:spPr/>
        <p:txBody>
          <a:bodyPr/>
          <a:lstStyle/>
          <a:p>
            <a:r>
              <a:rPr lang="en-US" dirty="0" smtClean="0"/>
              <a:t>Fixed pricing</a:t>
            </a:r>
            <a:endParaRPr lang="en-US" dirty="0"/>
          </a:p>
        </p:txBody>
      </p:sp>
      <p:sp>
        <p:nvSpPr>
          <p:cNvPr id="9" name="Text Placeholder 8"/>
          <p:cNvSpPr>
            <a:spLocks noGrp="1"/>
          </p:cNvSpPr>
          <p:nvPr>
            <p:ph type="body" sz="quarter" idx="13"/>
          </p:nvPr>
        </p:nvSpPr>
        <p:spPr/>
        <p:txBody>
          <a:bodyPr/>
          <a:lstStyle/>
          <a:p>
            <a:r>
              <a:rPr lang="en-US" dirty="0" smtClean="0"/>
              <a:t>IPO</a:t>
            </a:r>
            <a:endParaRPr lang="en-US" dirty="0"/>
          </a:p>
        </p:txBody>
      </p:sp>
    </p:spTree>
    <p:extLst>
      <p:ext uri="{BB962C8B-B14F-4D97-AF65-F5344CB8AC3E}">
        <p14:creationId xmlns:p14="http://schemas.microsoft.com/office/powerpoint/2010/main" val="300206619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8886825" y="2437747"/>
            <a:ext cx="3054350" cy="3020732"/>
          </a:xfrm>
        </p:spPr>
      </p:pic>
      <p:sp>
        <p:nvSpPr>
          <p:cNvPr id="8" name="Content Placeholder 7"/>
          <p:cNvSpPr>
            <a:spLocks noGrp="1"/>
          </p:cNvSpPr>
          <p:nvPr>
            <p:ph idx="1"/>
          </p:nvPr>
        </p:nvSpPr>
        <p:spPr/>
        <p:txBody>
          <a:bodyPr>
            <a:normAutofit/>
          </a:bodyPr>
          <a:lstStyle/>
          <a:p>
            <a:r>
              <a:rPr lang="en-US" dirty="0" smtClean="0"/>
              <a:t>Applications for 1 lakh shares</a:t>
            </a:r>
          </a:p>
          <a:p>
            <a:r>
              <a:rPr lang="en-US" dirty="0" smtClean="0"/>
              <a:t>Rs</a:t>
            </a:r>
            <a:r>
              <a:rPr lang="en-US" dirty="0"/>
              <a:t>. 500 x </a:t>
            </a:r>
            <a:r>
              <a:rPr lang="en-US" dirty="0">
                <a:solidFill>
                  <a:srgbClr val="92D050"/>
                </a:solidFill>
              </a:rPr>
              <a:t>10,000</a:t>
            </a:r>
            <a:r>
              <a:rPr lang="en-US" dirty="0"/>
              <a:t> shares</a:t>
            </a:r>
          </a:p>
          <a:p>
            <a:r>
              <a:rPr lang="en-US" dirty="0"/>
              <a:t>Rs. 200 x </a:t>
            </a:r>
            <a:r>
              <a:rPr lang="en-US" dirty="0">
                <a:solidFill>
                  <a:srgbClr val="92D050"/>
                </a:solidFill>
              </a:rPr>
              <a:t>50,000</a:t>
            </a:r>
            <a:r>
              <a:rPr lang="en-US" dirty="0"/>
              <a:t> shares</a:t>
            </a:r>
          </a:p>
          <a:p>
            <a:r>
              <a:rPr lang="en-US" dirty="0"/>
              <a:t>….</a:t>
            </a:r>
          </a:p>
          <a:p>
            <a:r>
              <a:rPr lang="en-US" dirty="0"/>
              <a:t>Rs. </a:t>
            </a:r>
            <a:r>
              <a:rPr lang="en-US" sz="4400" dirty="0">
                <a:solidFill>
                  <a:srgbClr val="00B0F0"/>
                </a:solidFill>
              </a:rPr>
              <a:t>125 </a:t>
            </a:r>
            <a:r>
              <a:rPr lang="en-US" dirty="0"/>
              <a:t>x </a:t>
            </a:r>
            <a:r>
              <a:rPr lang="en-US" dirty="0">
                <a:solidFill>
                  <a:srgbClr val="92D050"/>
                </a:solidFill>
              </a:rPr>
              <a:t>40,000</a:t>
            </a:r>
            <a:r>
              <a:rPr lang="en-US" dirty="0"/>
              <a:t> shares</a:t>
            </a:r>
          </a:p>
          <a:p>
            <a:r>
              <a:rPr lang="en-US" dirty="0"/>
              <a:t>Rs. 100 x </a:t>
            </a:r>
            <a:r>
              <a:rPr lang="en-US" dirty="0">
                <a:solidFill>
                  <a:srgbClr val="FFC000"/>
                </a:solidFill>
              </a:rPr>
              <a:t>5000</a:t>
            </a:r>
            <a:r>
              <a:rPr lang="en-US" dirty="0"/>
              <a:t> shares</a:t>
            </a:r>
          </a:p>
          <a:p>
            <a:r>
              <a:rPr lang="en-US" sz="4400" dirty="0">
                <a:solidFill>
                  <a:srgbClr val="00B0F0"/>
                </a:solidFill>
              </a:rPr>
              <a:t>125 </a:t>
            </a:r>
            <a:r>
              <a:rPr lang="en-US" dirty="0"/>
              <a:t>cutoff [</a:t>
            </a:r>
            <a:r>
              <a:rPr lang="en-US" dirty="0">
                <a:solidFill>
                  <a:srgbClr val="92D050"/>
                </a:solidFill>
              </a:rPr>
              <a:t>Because 1 lakh shares booked</a:t>
            </a:r>
            <a:r>
              <a:rPr lang="en-US" dirty="0" smtClean="0"/>
              <a:t>]</a:t>
            </a:r>
            <a:endParaRPr lang="en-US" dirty="0"/>
          </a:p>
          <a:p>
            <a:endParaRPr lang="en-US" dirty="0"/>
          </a:p>
        </p:txBody>
      </p:sp>
      <p:sp>
        <p:nvSpPr>
          <p:cNvPr id="7" name="Title 6"/>
          <p:cNvSpPr>
            <a:spLocks noGrp="1"/>
          </p:cNvSpPr>
          <p:nvPr>
            <p:ph type="title"/>
          </p:nvPr>
        </p:nvSpPr>
        <p:spPr/>
        <p:txBody>
          <a:bodyPr/>
          <a:lstStyle/>
          <a:p>
            <a:r>
              <a:rPr lang="en-US" dirty="0" smtClean="0"/>
              <a:t>#2: Book Building</a:t>
            </a:r>
            <a:endParaRPr lang="en-US" dirty="0"/>
          </a:p>
        </p:txBody>
      </p:sp>
      <p:sp>
        <p:nvSpPr>
          <p:cNvPr id="9" name="Text Placeholder 8"/>
          <p:cNvSpPr>
            <a:spLocks noGrp="1"/>
          </p:cNvSpPr>
          <p:nvPr>
            <p:ph type="body" sz="quarter" idx="13"/>
          </p:nvPr>
        </p:nvSpPr>
        <p:spPr/>
        <p:txBody>
          <a:bodyPr/>
          <a:lstStyle/>
          <a:p>
            <a:r>
              <a:rPr lang="en-US" dirty="0" smtClean="0"/>
              <a:t>IPO</a:t>
            </a:r>
            <a:endParaRPr lang="en-US" dirty="0"/>
          </a:p>
        </p:txBody>
      </p:sp>
    </p:spTree>
    <p:extLst>
      <p:ext uri="{BB962C8B-B14F-4D97-AF65-F5344CB8AC3E}">
        <p14:creationId xmlns:p14="http://schemas.microsoft.com/office/powerpoint/2010/main" val="291467910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rmAutofit/>
          </a:bodyPr>
          <a:lstStyle/>
          <a:p>
            <a:r>
              <a:rPr lang="en-US" dirty="0" smtClean="0"/>
              <a:t>Present: investor has to fill long paper form, </a:t>
            </a:r>
            <a:r>
              <a:rPr lang="en-US" dirty="0" err="1" smtClean="0"/>
              <a:t>cheque</a:t>
            </a:r>
            <a:r>
              <a:rPr lang="en-US" dirty="0" smtClean="0"/>
              <a:t>-clearance (T+12)</a:t>
            </a:r>
          </a:p>
          <a:p>
            <a:r>
              <a:rPr lang="en-US" dirty="0" smtClean="0"/>
              <a:t>Proposed: electronic application via internet, share-broker’s terminals, even mobile apps.</a:t>
            </a:r>
          </a:p>
          <a:p>
            <a:r>
              <a:rPr lang="en-US" dirty="0" smtClean="0"/>
              <a:t>If IPO allotted, investor gets email-SMS alert.</a:t>
            </a:r>
          </a:p>
          <a:p>
            <a:endParaRPr lang="en-US" dirty="0"/>
          </a:p>
        </p:txBody>
      </p:sp>
      <p:sp>
        <p:nvSpPr>
          <p:cNvPr id="7" name="Title 6"/>
          <p:cNvSpPr>
            <a:spLocks noGrp="1"/>
          </p:cNvSpPr>
          <p:nvPr>
            <p:ph type="title"/>
          </p:nvPr>
        </p:nvSpPr>
        <p:spPr/>
        <p:txBody>
          <a:bodyPr/>
          <a:lstStyle/>
          <a:p>
            <a:r>
              <a:rPr lang="en-US" dirty="0" smtClean="0"/>
              <a:t>Features</a:t>
            </a:r>
            <a:endParaRPr lang="en-US" dirty="0"/>
          </a:p>
        </p:txBody>
      </p:sp>
      <p:sp>
        <p:nvSpPr>
          <p:cNvPr id="9" name="Text Placeholder 8"/>
          <p:cNvSpPr>
            <a:spLocks noGrp="1"/>
          </p:cNvSpPr>
          <p:nvPr>
            <p:ph type="body" sz="quarter" idx="13"/>
          </p:nvPr>
        </p:nvSpPr>
        <p:spPr/>
        <p:txBody>
          <a:bodyPr/>
          <a:lstStyle/>
          <a:p>
            <a:r>
              <a:rPr lang="en-US" dirty="0" smtClean="0"/>
              <a:t>E-IPO</a:t>
            </a:r>
            <a:endParaRPr lang="en-US" dirty="0"/>
          </a:p>
        </p:txBody>
      </p:sp>
      <p:pic>
        <p:nvPicPr>
          <p:cNvPr id="4" name="Content Placeholder 3"/>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8881533" y="2074547"/>
            <a:ext cx="3089805" cy="3089805"/>
          </a:xfrm>
        </p:spPr>
      </p:pic>
    </p:spTree>
    <p:extLst>
      <p:ext uri="{BB962C8B-B14F-4D97-AF65-F5344CB8AC3E}">
        <p14:creationId xmlns:p14="http://schemas.microsoft.com/office/powerpoint/2010/main" val="16273971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465138"/>
            <a:ext cx="7483997" cy="2218795"/>
          </a:xfrm>
        </p:spPr>
        <p:txBody>
          <a:bodyPr>
            <a:normAutofit/>
          </a:bodyPr>
          <a:lstStyle/>
          <a:p>
            <a:r>
              <a:rPr lang="en-US" dirty="0" smtClean="0"/>
              <a:t>Financial Market</a:t>
            </a:r>
            <a:endParaRPr lang="en-US" dirty="0"/>
          </a:p>
        </p:txBody>
      </p:sp>
      <p:sp>
        <p:nvSpPr>
          <p:cNvPr id="2" name="Text Placeholder 1"/>
          <p:cNvSpPr>
            <a:spLocks noGrp="1"/>
          </p:cNvSpPr>
          <p:nvPr>
            <p:ph type="body" idx="1"/>
          </p:nvPr>
        </p:nvSpPr>
        <p:spPr>
          <a:xfrm>
            <a:off x="831850" y="2921000"/>
            <a:ext cx="8088067" cy="3168651"/>
          </a:xfrm>
        </p:spPr>
        <p:txBody>
          <a:bodyPr/>
          <a:lstStyle/>
          <a:p>
            <a:r>
              <a:rPr lang="en-US" dirty="0" smtClean="0"/>
              <a:t>Debt vs Equity and their subtypes</a:t>
            </a:r>
          </a:p>
          <a:p>
            <a:r>
              <a:rPr lang="en-US" dirty="0" err="1" smtClean="0"/>
              <a:t>G.Sec</a:t>
            </a:r>
            <a:r>
              <a:rPr lang="en-US" dirty="0" smtClean="0"/>
              <a:t>, T-Bill, P-Notes, ETF, Hedge funds……</a:t>
            </a:r>
            <a:endParaRPr lang="en-US" dirty="0"/>
          </a:p>
        </p:txBody>
      </p:sp>
      <p:pic>
        <p:nvPicPr>
          <p:cNvPr id="6" name="Picture 5"/>
          <p:cNvPicPr>
            <a:picLocks noChangeAspect="1"/>
          </p:cNvPicPr>
          <p:nvPr/>
        </p:nvPicPr>
        <p:blipFill>
          <a:blip r:embed="rId2"/>
          <a:stretch>
            <a:fillRect/>
          </a:stretch>
        </p:blipFill>
        <p:spPr>
          <a:xfrm>
            <a:off x="8838894" y="1738530"/>
            <a:ext cx="3177815" cy="4138019"/>
          </a:xfrm>
          <a:prstGeom prst="rect">
            <a:avLst/>
          </a:prstGeom>
        </p:spPr>
      </p:pic>
      <p:sp>
        <p:nvSpPr>
          <p:cNvPr id="8" name="Title 1"/>
          <p:cNvSpPr txBox="1">
            <a:spLocks/>
          </p:cNvSpPr>
          <p:nvPr/>
        </p:nvSpPr>
        <p:spPr>
          <a:xfrm>
            <a:off x="5235019" y="5887039"/>
            <a:ext cx="6956981" cy="970961"/>
          </a:xfrm>
          <a:prstGeom prst="rect">
            <a:avLst/>
          </a:prstGeom>
          <a:solidFill>
            <a:srgbClr val="0070C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solidFill>
                  <a:schemeClr val="bg1"/>
                </a:solidFill>
                <a:latin typeface="Franklin Gothic Medium Cond" panose="020B0606030402020204" pitchFamily="34" charset="0"/>
              </a:rPr>
              <a:t>If any discrepancy in these PPTs vs. </a:t>
            </a:r>
            <a:r>
              <a:rPr lang="en-US" sz="2000" dirty="0" err="1" smtClean="0">
                <a:solidFill>
                  <a:schemeClr val="bg1"/>
                </a:solidFill>
                <a:latin typeface="Franklin Gothic Medium Cond" panose="020B0606030402020204" pitchFamily="34" charset="0"/>
              </a:rPr>
              <a:t>wiki,Ramesh</a:t>
            </a:r>
            <a:r>
              <a:rPr lang="en-US" sz="2000" dirty="0" smtClean="0">
                <a:solidFill>
                  <a:schemeClr val="bg1"/>
                </a:solidFill>
                <a:latin typeface="Franklin Gothic Medium Cond" panose="020B0606030402020204" pitchFamily="34" charset="0"/>
              </a:rPr>
              <a:t>, </a:t>
            </a:r>
            <a:r>
              <a:rPr lang="en-US" sz="2000" dirty="0" err="1" smtClean="0">
                <a:solidFill>
                  <a:schemeClr val="bg1"/>
                </a:solidFill>
                <a:latin typeface="Franklin Gothic Medium Cond" panose="020B0606030402020204" pitchFamily="34" charset="0"/>
              </a:rPr>
              <a:t>Dutt-Sundaram</a:t>
            </a:r>
            <a:r>
              <a:rPr lang="en-US" sz="2000" dirty="0" smtClean="0">
                <a:solidFill>
                  <a:schemeClr val="bg1"/>
                </a:solidFill>
                <a:latin typeface="Franklin Gothic Medium Cond" panose="020B0606030402020204" pitchFamily="34" charset="0"/>
              </a:rPr>
              <a:t> et al that’s bcoz I refer to book for NBFC &amp; Finance topics.</a:t>
            </a:r>
          </a:p>
          <a:p>
            <a:pPr algn="ctr"/>
            <a:r>
              <a:rPr lang="en-US" sz="2000" dirty="0" smtClean="0">
                <a:solidFill>
                  <a:schemeClr val="bg1"/>
                </a:solidFill>
                <a:latin typeface="Franklin Gothic Medium Cond" panose="020B0606030402020204" pitchFamily="34" charset="0"/>
              </a:rPr>
              <a:t>PS: You don’t need to buy or read this book. This is only for ‘disclaimer’.</a:t>
            </a:r>
          </a:p>
        </p:txBody>
      </p:sp>
      <p:cxnSp>
        <p:nvCxnSpPr>
          <p:cNvPr id="10" name="Straight Arrow Connector 9"/>
          <p:cNvCxnSpPr/>
          <p:nvPr/>
        </p:nvCxnSpPr>
        <p:spPr>
          <a:xfrm flipH="1" flipV="1">
            <a:off x="11353800" y="4648049"/>
            <a:ext cx="68049" cy="1228500"/>
          </a:xfrm>
          <a:prstGeom prst="straightConnector1">
            <a:avLst/>
          </a:prstGeom>
          <a:ln w="76200">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1806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rmAutofit/>
          </a:bodyPr>
          <a:lstStyle/>
          <a:p>
            <a:r>
              <a:rPr lang="en-US" dirty="0" smtClean="0"/>
              <a:t>Time reduced to (T+2 or T+3)</a:t>
            </a:r>
          </a:p>
          <a:p>
            <a:r>
              <a:rPr lang="en-US" dirty="0" smtClean="0"/>
              <a:t>Companies get equity-funding @cheaper + @Faster speed.</a:t>
            </a:r>
          </a:p>
          <a:p>
            <a:r>
              <a:rPr lang="en-US" dirty="0" smtClean="0"/>
              <a:t>Retail participation </a:t>
            </a:r>
            <a:r>
              <a:rPr lang="en-US" dirty="0" smtClean="0">
                <a:solidFill>
                  <a:srgbClr val="92D050"/>
                </a:solidFill>
              </a:rPr>
              <a:t>▲</a:t>
            </a:r>
          </a:p>
          <a:p>
            <a:r>
              <a:rPr lang="en-US" dirty="0" smtClean="0"/>
              <a:t>In future even Debt-instruments too. (But need amendment in SEBI regulation)</a:t>
            </a:r>
          </a:p>
          <a:p>
            <a:endParaRPr lang="en-US" dirty="0"/>
          </a:p>
        </p:txBody>
      </p:sp>
      <p:sp>
        <p:nvSpPr>
          <p:cNvPr id="7" name="Title 6"/>
          <p:cNvSpPr>
            <a:spLocks noGrp="1"/>
          </p:cNvSpPr>
          <p:nvPr>
            <p:ph type="title"/>
          </p:nvPr>
        </p:nvSpPr>
        <p:spPr/>
        <p:txBody>
          <a:bodyPr/>
          <a:lstStyle/>
          <a:p>
            <a:r>
              <a:rPr lang="en-US" dirty="0" smtClean="0"/>
              <a:t>Benefits?</a:t>
            </a:r>
            <a:endParaRPr lang="en-US" dirty="0"/>
          </a:p>
        </p:txBody>
      </p:sp>
      <p:sp>
        <p:nvSpPr>
          <p:cNvPr id="9" name="Text Placeholder 8"/>
          <p:cNvSpPr>
            <a:spLocks noGrp="1"/>
          </p:cNvSpPr>
          <p:nvPr>
            <p:ph type="body" sz="quarter" idx="13"/>
          </p:nvPr>
        </p:nvSpPr>
        <p:spPr/>
        <p:txBody>
          <a:bodyPr/>
          <a:lstStyle/>
          <a:p>
            <a:r>
              <a:rPr lang="en-US" dirty="0" smtClean="0"/>
              <a:t>E-IPO</a:t>
            </a:r>
            <a:endParaRPr lang="en-US" dirty="0"/>
          </a:p>
        </p:txBody>
      </p:sp>
      <p:pic>
        <p:nvPicPr>
          <p:cNvPr id="11" name="Content Placeholder 3"/>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8889832" y="1971261"/>
            <a:ext cx="3081506" cy="3081506"/>
          </a:xfrm>
        </p:spPr>
      </p:pic>
    </p:spTree>
    <p:extLst>
      <p:ext uri="{BB962C8B-B14F-4D97-AF65-F5344CB8AC3E}">
        <p14:creationId xmlns:p14="http://schemas.microsoft.com/office/powerpoint/2010/main" val="10910622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rmAutofit lnSpcReduction="10000"/>
          </a:bodyPr>
          <a:lstStyle/>
          <a:p>
            <a:pPr marL="0" indent="0">
              <a:buNone/>
            </a:pPr>
            <a:r>
              <a:rPr lang="en-US" dirty="0" smtClean="0">
                <a:solidFill>
                  <a:srgbClr val="92D050"/>
                </a:solidFill>
              </a:rPr>
              <a:t>Revenue</a:t>
            </a:r>
          </a:p>
          <a:p>
            <a:pPr marL="0" indent="0">
              <a:buNone/>
            </a:pPr>
            <a:r>
              <a:rPr lang="en-US" dirty="0" smtClean="0"/>
              <a:t>- interest to Debenture/bonds/loans/ECB</a:t>
            </a:r>
          </a:p>
          <a:p>
            <a:pPr marL="0" indent="0">
              <a:buNone/>
            </a:pPr>
            <a:r>
              <a:rPr lang="en-US" dirty="0" smtClean="0"/>
              <a:t>- salary, Expenditure, input cost</a:t>
            </a:r>
          </a:p>
          <a:p>
            <a:pPr marL="0" indent="0">
              <a:buNone/>
            </a:pPr>
            <a:r>
              <a:rPr lang="en-US" dirty="0" smtClean="0"/>
              <a:t>- Taxes [corporate, excise, service]</a:t>
            </a:r>
          </a:p>
          <a:p>
            <a:pPr marL="0" indent="0">
              <a:buNone/>
            </a:pPr>
            <a:r>
              <a:rPr lang="en-US" dirty="0" smtClean="0"/>
              <a:t>- </a:t>
            </a:r>
            <a:r>
              <a:rPr lang="en-US" dirty="0" smtClean="0">
                <a:solidFill>
                  <a:srgbClr val="92D050"/>
                </a:solidFill>
              </a:rPr>
              <a:t>dividend</a:t>
            </a:r>
            <a:r>
              <a:rPr lang="en-US" dirty="0" smtClean="0"/>
              <a:t> to preferential shares</a:t>
            </a:r>
          </a:p>
          <a:p>
            <a:pPr marL="0" indent="0">
              <a:buNone/>
            </a:pPr>
            <a:r>
              <a:rPr lang="en-US" dirty="0" smtClean="0"/>
              <a:t>- dividend to ordinary shareholders</a:t>
            </a:r>
          </a:p>
          <a:p>
            <a:pPr marL="0" indent="0">
              <a:buNone/>
            </a:pPr>
            <a:r>
              <a:rPr lang="en-US" dirty="0" smtClean="0"/>
              <a:t>====</a:t>
            </a:r>
          </a:p>
          <a:p>
            <a:pPr marL="0" indent="0">
              <a:buNone/>
            </a:pPr>
            <a:r>
              <a:rPr lang="en-US" dirty="0" smtClean="0"/>
              <a:t>Reserve / Company’s </a:t>
            </a:r>
            <a:r>
              <a:rPr lang="en-US" dirty="0" smtClean="0">
                <a:solidFill>
                  <a:srgbClr val="92D050"/>
                </a:solidFill>
              </a:rPr>
              <a:t>Retained Earnings</a:t>
            </a:r>
          </a:p>
          <a:p>
            <a:pPr marL="0" indent="0">
              <a:buNone/>
            </a:pPr>
            <a:endParaRPr lang="en-US" dirty="0"/>
          </a:p>
        </p:txBody>
      </p:sp>
      <p:sp>
        <p:nvSpPr>
          <p:cNvPr id="7" name="Title 6"/>
          <p:cNvSpPr>
            <a:spLocks noGrp="1"/>
          </p:cNvSpPr>
          <p:nvPr>
            <p:ph type="title"/>
          </p:nvPr>
        </p:nvSpPr>
        <p:spPr/>
        <p:txBody>
          <a:bodyPr>
            <a:normAutofit fontScale="90000"/>
          </a:bodyPr>
          <a:lstStyle/>
          <a:p>
            <a:r>
              <a:rPr lang="en-US" dirty="0" smtClean="0"/>
              <a:t>Retained earning</a:t>
            </a:r>
            <a:endParaRPr lang="en-US" dirty="0"/>
          </a:p>
        </p:txBody>
      </p:sp>
    </p:spTree>
    <p:extLst>
      <p:ext uri="{BB962C8B-B14F-4D97-AF65-F5344CB8AC3E}">
        <p14:creationId xmlns:p14="http://schemas.microsoft.com/office/powerpoint/2010/main" val="343673923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Share buyback (1998)</a:t>
            </a:r>
          </a:p>
          <a:p>
            <a:r>
              <a:rPr lang="en-US" dirty="0" smtClean="0"/>
              <a:t>Invest in other companies, open new subsidiaries</a:t>
            </a:r>
          </a:p>
          <a:p>
            <a:r>
              <a:rPr lang="en-US" dirty="0" smtClean="0"/>
              <a:t>Issue bigger dividend next time</a:t>
            </a:r>
          </a:p>
        </p:txBody>
      </p:sp>
      <p:sp>
        <p:nvSpPr>
          <p:cNvPr id="3" name="Title 2"/>
          <p:cNvSpPr>
            <a:spLocks noGrp="1"/>
          </p:cNvSpPr>
          <p:nvPr>
            <p:ph type="title"/>
          </p:nvPr>
        </p:nvSpPr>
        <p:spPr/>
        <p:txBody>
          <a:bodyPr>
            <a:normAutofit fontScale="90000"/>
          </a:bodyPr>
          <a:lstStyle/>
          <a:p>
            <a:r>
              <a:rPr lang="en-US" dirty="0" smtClean="0"/>
              <a:t>What to do with Retained earning?</a:t>
            </a:r>
            <a:endParaRPr lang="en-US" dirty="0"/>
          </a:p>
        </p:txBody>
      </p:sp>
    </p:spTree>
    <p:extLst>
      <p:ext uri="{BB962C8B-B14F-4D97-AF65-F5344CB8AC3E}">
        <p14:creationId xmlns:p14="http://schemas.microsoft.com/office/powerpoint/2010/main" val="201185272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1533" y="2125754"/>
            <a:ext cx="3054350" cy="2927085"/>
          </a:xfrm>
        </p:spPr>
      </p:pic>
      <p:sp>
        <p:nvSpPr>
          <p:cNvPr id="5" name="Content Placeholder 4"/>
          <p:cNvSpPr>
            <a:spLocks noGrp="1"/>
          </p:cNvSpPr>
          <p:nvPr>
            <p:ph idx="1"/>
          </p:nvPr>
        </p:nvSpPr>
        <p:spPr/>
        <p:txBody>
          <a:bodyPr/>
          <a:lstStyle/>
          <a:p>
            <a:r>
              <a:rPr lang="en-US" dirty="0"/>
              <a:t>Issue bonus shares (</a:t>
            </a:r>
            <a:r>
              <a:rPr lang="en-US" dirty="0">
                <a:solidFill>
                  <a:srgbClr val="92D050"/>
                </a:solidFill>
              </a:rPr>
              <a:t>FREE</a:t>
            </a:r>
            <a:r>
              <a:rPr lang="en-US" dirty="0"/>
              <a:t>)</a:t>
            </a:r>
          </a:p>
          <a:p>
            <a:r>
              <a:rPr lang="en-US" dirty="0"/>
              <a:t>1:2 =one bonus share for two existing </a:t>
            </a:r>
            <a:r>
              <a:rPr lang="en-US" dirty="0" smtClean="0"/>
              <a:t>shares</a:t>
            </a:r>
            <a:endParaRPr lang="en-US" dirty="0"/>
          </a:p>
        </p:txBody>
      </p:sp>
      <p:sp>
        <p:nvSpPr>
          <p:cNvPr id="4" name="Title 3"/>
          <p:cNvSpPr>
            <a:spLocks noGrp="1"/>
          </p:cNvSpPr>
          <p:nvPr>
            <p:ph type="title"/>
          </p:nvPr>
        </p:nvSpPr>
        <p:spPr/>
        <p:txBody>
          <a:bodyPr/>
          <a:lstStyle/>
          <a:p>
            <a:r>
              <a:rPr lang="en-US" dirty="0" smtClean="0"/>
              <a:t>Bonus Shares</a:t>
            </a:r>
            <a:endParaRPr lang="en-US" dirty="0"/>
          </a:p>
        </p:txBody>
      </p:sp>
      <p:sp>
        <p:nvSpPr>
          <p:cNvPr id="6" name="Text Placeholder 5"/>
          <p:cNvSpPr>
            <a:spLocks noGrp="1"/>
          </p:cNvSpPr>
          <p:nvPr>
            <p:ph type="body" sz="quarter" idx="13"/>
          </p:nvPr>
        </p:nvSpPr>
        <p:spPr/>
        <p:txBody>
          <a:bodyPr/>
          <a:lstStyle/>
          <a:p>
            <a:r>
              <a:rPr lang="en-US" dirty="0" smtClean="0"/>
              <a:t>Equities</a:t>
            </a:r>
            <a:endParaRPr lang="en-US" dirty="0"/>
          </a:p>
        </p:txBody>
      </p:sp>
    </p:spTree>
    <p:extLst>
      <p:ext uri="{BB962C8B-B14F-4D97-AF65-F5344CB8AC3E}">
        <p14:creationId xmlns:p14="http://schemas.microsoft.com/office/powerpoint/2010/main" val="251479688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1533" y="2125754"/>
            <a:ext cx="3054350" cy="2927085"/>
          </a:xfrm>
        </p:spPr>
      </p:pic>
      <p:sp>
        <p:nvSpPr>
          <p:cNvPr id="5" name="Content Placeholder 4"/>
          <p:cNvSpPr>
            <a:spLocks noGrp="1"/>
          </p:cNvSpPr>
          <p:nvPr>
            <p:ph idx="1"/>
          </p:nvPr>
        </p:nvSpPr>
        <p:spPr/>
        <p:txBody>
          <a:bodyPr/>
          <a:lstStyle/>
          <a:p>
            <a:pPr fontAlgn="ctr"/>
            <a:r>
              <a:rPr lang="en-US" dirty="0" smtClean="0"/>
              <a:t>Bonus </a:t>
            </a:r>
            <a:r>
              <a:rPr lang="en-US" dirty="0"/>
              <a:t>issue….FREE</a:t>
            </a:r>
          </a:p>
          <a:p>
            <a:pPr fontAlgn="ctr"/>
            <a:r>
              <a:rPr lang="en-US" dirty="0"/>
              <a:t>Rights issue….</a:t>
            </a:r>
            <a:r>
              <a:rPr lang="en-US" dirty="0">
                <a:solidFill>
                  <a:srgbClr val="FFFF00"/>
                </a:solidFill>
              </a:rPr>
              <a:t>NOT FREE</a:t>
            </a:r>
          </a:p>
          <a:p>
            <a:pPr fontAlgn="ctr"/>
            <a:r>
              <a:rPr lang="en-US" dirty="0"/>
              <a:t>Existing shareholders given first right to purchase new shares</a:t>
            </a:r>
          </a:p>
          <a:p>
            <a:pPr fontAlgn="ctr"/>
            <a:r>
              <a:rPr lang="en-US" dirty="0"/>
              <a:t>According to their existing shareholding</a:t>
            </a:r>
          </a:p>
          <a:p>
            <a:pPr fontAlgn="ctr"/>
            <a:r>
              <a:rPr lang="en-US" dirty="0"/>
              <a:t>If they refuse =&gt; offer to </a:t>
            </a:r>
            <a:r>
              <a:rPr lang="en-US" dirty="0" err="1"/>
              <a:t>aam</a:t>
            </a:r>
            <a:r>
              <a:rPr lang="en-US" dirty="0"/>
              <a:t> junta. </a:t>
            </a:r>
          </a:p>
          <a:p>
            <a:pPr fontAlgn="ctr"/>
            <a:r>
              <a:rPr lang="en-US" dirty="0">
                <a:solidFill>
                  <a:srgbClr val="FF0000"/>
                </a:solidFill>
              </a:rPr>
              <a:t>NOT </a:t>
            </a:r>
            <a:r>
              <a:rPr lang="en-US" dirty="0" smtClean="0">
                <a:solidFill>
                  <a:srgbClr val="FF0000"/>
                </a:solidFill>
              </a:rPr>
              <a:t>IPO</a:t>
            </a:r>
            <a:endParaRPr lang="en-US" dirty="0">
              <a:solidFill>
                <a:srgbClr val="FF0000"/>
              </a:solidFill>
            </a:endParaRPr>
          </a:p>
        </p:txBody>
      </p:sp>
      <p:sp>
        <p:nvSpPr>
          <p:cNvPr id="4" name="Title 3"/>
          <p:cNvSpPr>
            <a:spLocks noGrp="1"/>
          </p:cNvSpPr>
          <p:nvPr>
            <p:ph type="title"/>
          </p:nvPr>
        </p:nvSpPr>
        <p:spPr/>
        <p:txBody>
          <a:bodyPr/>
          <a:lstStyle/>
          <a:p>
            <a:r>
              <a:rPr lang="en-US" dirty="0" smtClean="0"/>
              <a:t>Rights</a:t>
            </a:r>
            <a:br>
              <a:rPr lang="en-US" dirty="0" smtClean="0"/>
            </a:br>
            <a:r>
              <a:rPr lang="en-US" dirty="0" smtClean="0"/>
              <a:t>Issue</a:t>
            </a:r>
            <a:endParaRPr lang="en-US" dirty="0"/>
          </a:p>
        </p:txBody>
      </p:sp>
      <p:sp>
        <p:nvSpPr>
          <p:cNvPr id="6" name="Text Placeholder 5"/>
          <p:cNvSpPr>
            <a:spLocks noGrp="1"/>
          </p:cNvSpPr>
          <p:nvPr>
            <p:ph type="body" sz="quarter" idx="13"/>
          </p:nvPr>
        </p:nvSpPr>
        <p:spPr/>
        <p:txBody>
          <a:bodyPr/>
          <a:lstStyle/>
          <a:p>
            <a:r>
              <a:rPr lang="en-US" dirty="0" smtClean="0"/>
              <a:t>Equities</a:t>
            </a:r>
            <a:endParaRPr lang="en-US" dirty="0"/>
          </a:p>
        </p:txBody>
      </p:sp>
    </p:spTree>
    <p:extLst>
      <p:ext uri="{BB962C8B-B14F-4D97-AF65-F5344CB8AC3E}">
        <p14:creationId xmlns:p14="http://schemas.microsoft.com/office/powerpoint/2010/main" val="133953332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02152" y="69658"/>
            <a:ext cx="9757527" cy="6708299"/>
          </a:xfrm>
          <a:prstGeom prst="rect">
            <a:avLst/>
          </a:prstGeom>
        </p:spPr>
      </p:pic>
    </p:spTree>
    <p:extLst>
      <p:ext uri="{BB962C8B-B14F-4D97-AF65-F5344CB8AC3E}">
        <p14:creationId xmlns:p14="http://schemas.microsoft.com/office/powerpoint/2010/main" val="299244786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rmAutofit/>
          </a:bodyPr>
          <a:lstStyle/>
          <a:p>
            <a:r>
              <a:rPr lang="en-US" dirty="0" smtClean="0">
                <a:solidFill>
                  <a:srgbClr val="FFC000"/>
                </a:solidFill>
              </a:rPr>
              <a:t>IPO=</a:t>
            </a:r>
            <a:r>
              <a:rPr lang="en-US" dirty="0" smtClean="0"/>
              <a:t> first time share sold &amp; company gets listed on stock exchange</a:t>
            </a:r>
          </a:p>
          <a:p>
            <a:r>
              <a:rPr lang="en-US" dirty="0" smtClean="0">
                <a:solidFill>
                  <a:srgbClr val="FFC000"/>
                </a:solidFill>
              </a:rPr>
              <a:t>FPO=</a:t>
            </a:r>
            <a:r>
              <a:rPr lang="en-US" dirty="0" smtClean="0"/>
              <a:t> [Follow on Public Offer] when same company issues </a:t>
            </a:r>
            <a:r>
              <a:rPr lang="en-US" dirty="0" smtClean="0">
                <a:solidFill>
                  <a:srgbClr val="FFC000"/>
                </a:solidFill>
              </a:rPr>
              <a:t>more shares</a:t>
            </a:r>
            <a:r>
              <a:rPr lang="en-US" dirty="0" smtClean="0"/>
              <a:t> OR </a:t>
            </a:r>
            <a:r>
              <a:rPr lang="en-US" dirty="0" smtClean="0">
                <a:solidFill>
                  <a:srgbClr val="FFC000"/>
                </a:solidFill>
              </a:rPr>
              <a:t>disinvestment</a:t>
            </a:r>
          </a:p>
          <a:p>
            <a:r>
              <a:rPr lang="en-US" dirty="0" smtClean="0"/>
              <a:t>SEBI: for PSUs &amp; companies with 250 crores valuation= they can do FPO </a:t>
            </a:r>
            <a:r>
              <a:rPr lang="en-US" dirty="0" smtClean="0">
                <a:solidFill>
                  <a:srgbClr val="FFC000"/>
                </a:solidFill>
              </a:rPr>
              <a:t>without SEBI clearance.</a:t>
            </a:r>
            <a:endParaRPr lang="en-US" dirty="0">
              <a:solidFill>
                <a:srgbClr val="FFC000"/>
              </a:solidFill>
            </a:endParaRPr>
          </a:p>
        </p:txBody>
      </p:sp>
      <p:sp>
        <p:nvSpPr>
          <p:cNvPr id="7" name="Title 6"/>
          <p:cNvSpPr>
            <a:spLocks noGrp="1"/>
          </p:cNvSpPr>
          <p:nvPr>
            <p:ph type="title"/>
          </p:nvPr>
        </p:nvSpPr>
        <p:spPr/>
        <p:txBody>
          <a:bodyPr/>
          <a:lstStyle/>
          <a:p>
            <a:r>
              <a:rPr lang="en-US" dirty="0" smtClean="0"/>
              <a:t>FPO, Rights issue</a:t>
            </a:r>
            <a:endParaRPr lang="en-US" dirty="0"/>
          </a:p>
        </p:txBody>
      </p:sp>
      <p:sp>
        <p:nvSpPr>
          <p:cNvPr id="9" name="Text Placeholder 8"/>
          <p:cNvSpPr>
            <a:spLocks noGrp="1"/>
          </p:cNvSpPr>
          <p:nvPr>
            <p:ph type="body" sz="quarter" idx="13"/>
          </p:nvPr>
        </p:nvSpPr>
        <p:spPr/>
        <p:txBody>
          <a:bodyPr/>
          <a:lstStyle/>
          <a:p>
            <a:r>
              <a:rPr lang="en-US" dirty="0" smtClean="0"/>
              <a:t>Fast track</a:t>
            </a:r>
            <a:endParaRPr lang="en-US" dirty="0"/>
          </a:p>
        </p:txBody>
      </p:sp>
      <p:pic>
        <p:nvPicPr>
          <p:cNvPr id="11" name="Content Placeholder 3"/>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8889832" y="1971261"/>
            <a:ext cx="3081506" cy="3081506"/>
          </a:xfrm>
        </p:spPr>
      </p:pic>
    </p:spTree>
    <p:extLst>
      <p:ext uri="{BB962C8B-B14F-4D97-AF65-F5344CB8AC3E}">
        <p14:creationId xmlns:p14="http://schemas.microsoft.com/office/powerpoint/2010/main" val="41396712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solidFill>
                  <a:srgbClr val="92D050"/>
                </a:solidFill>
              </a:rPr>
              <a:t>Bond/Debenture: </a:t>
            </a:r>
            <a:r>
              <a:rPr lang="en-US" dirty="0" smtClean="0"/>
              <a:t>first payout, first claim</a:t>
            </a:r>
          </a:p>
          <a:p>
            <a:r>
              <a:rPr lang="en-US" dirty="0" smtClean="0">
                <a:solidFill>
                  <a:srgbClr val="92D050"/>
                </a:solidFill>
              </a:rPr>
              <a:t>Ordinary share:</a:t>
            </a:r>
            <a:r>
              <a:rPr lang="en-US" dirty="0" smtClean="0"/>
              <a:t> Last payout, last claim</a:t>
            </a:r>
          </a:p>
          <a:p>
            <a:r>
              <a:rPr lang="en-US" dirty="0" smtClean="0"/>
              <a:t>Debenture&gt; </a:t>
            </a:r>
            <a:r>
              <a:rPr lang="en-US" dirty="0" smtClean="0">
                <a:solidFill>
                  <a:srgbClr val="92D050"/>
                </a:solidFill>
              </a:rPr>
              <a:t>Preferential share </a:t>
            </a:r>
            <a:r>
              <a:rPr lang="en-US" dirty="0" smtClean="0"/>
              <a:t>&gt; ordinary shares</a:t>
            </a:r>
          </a:p>
          <a:p>
            <a:r>
              <a:rPr lang="en-US" dirty="0" smtClean="0"/>
              <a:t>Voting …or Non voting (FDI limits, Bank license limit)</a:t>
            </a:r>
            <a:endParaRPr lang="en-US" dirty="0"/>
          </a:p>
        </p:txBody>
      </p:sp>
      <p:sp>
        <p:nvSpPr>
          <p:cNvPr id="3" name="Title 2"/>
          <p:cNvSpPr>
            <a:spLocks noGrp="1"/>
          </p:cNvSpPr>
          <p:nvPr>
            <p:ph type="title"/>
          </p:nvPr>
        </p:nvSpPr>
        <p:spPr/>
        <p:txBody>
          <a:bodyPr>
            <a:normAutofit fontScale="90000"/>
          </a:bodyPr>
          <a:lstStyle/>
          <a:p>
            <a:r>
              <a:rPr lang="en-US" dirty="0" smtClean="0"/>
              <a:t>Preferential shares</a:t>
            </a:r>
            <a:endParaRPr lang="en-US" dirty="0"/>
          </a:p>
        </p:txBody>
      </p:sp>
    </p:spTree>
    <p:extLst>
      <p:ext uri="{BB962C8B-B14F-4D97-AF65-F5344CB8AC3E}">
        <p14:creationId xmlns:p14="http://schemas.microsoft.com/office/powerpoint/2010/main" val="212585647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t>Before</a:t>
            </a:r>
            <a:endParaRPr lang="en-US" dirty="0"/>
          </a:p>
        </p:txBody>
      </p:sp>
      <p:sp>
        <p:nvSpPr>
          <p:cNvPr id="7" name="Content Placeholder 6"/>
          <p:cNvSpPr>
            <a:spLocks noGrp="1"/>
          </p:cNvSpPr>
          <p:nvPr>
            <p:ph sz="half" idx="2"/>
          </p:nvPr>
        </p:nvSpPr>
        <p:spPr/>
        <p:txBody>
          <a:bodyPr/>
          <a:lstStyle/>
          <a:p>
            <a:r>
              <a:rPr lang="en-US" dirty="0" smtClean="0"/>
              <a:t>1 share x Rs.10 face value</a:t>
            </a:r>
            <a:endParaRPr lang="en-US" dirty="0"/>
          </a:p>
        </p:txBody>
      </p:sp>
      <p:sp>
        <p:nvSpPr>
          <p:cNvPr id="8" name="Content Placeholder 7"/>
          <p:cNvSpPr>
            <a:spLocks noGrp="1"/>
          </p:cNvSpPr>
          <p:nvPr>
            <p:ph sz="quarter" idx="4"/>
          </p:nvPr>
        </p:nvSpPr>
        <p:spPr/>
        <p:txBody>
          <a:bodyPr/>
          <a:lstStyle/>
          <a:p>
            <a:r>
              <a:rPr lang="en-US" dirty="0" smtClean="0"/>
              <a:t>10 shares x Rs.1 face value</a:t>
            </a:r>
            <a:endParaRPr lang="en-US" dirty="0"/>
          </a:p>
        </p:txBody>
      </p:sp>
      <p:sp>
        <p:nvSpPr>
          <p:cNvPr id="9" name="Text Placeholder 8"/>
          <p:cNvSpPr>
            <a:spLocks noGrp="1"/>
          </p:cNvSpPr>
          <p:nvPr>
            <p:ph type="body" idx="13"/>
          </p:nvPr>
        </p:nvSpPr>
        <p:spPr/>
        <p:txBody>
          <a:bodyPr/>
          <a:lstStyle/>
          <a:p>
            <a:r>
              <a:rPr lang="en-US" dirty="0" smtClean="0"/>
              <a:t>After</a:t>
            </a:r>
            <a:endParaRPr lang="en-US" dirty="0"/>
          </a:p>
        </p:txBody>
      </p:sp>
      <p:sp>
        <p:nvSpPr>
          <p:cNvPr id="3" name="Title 2"/>
          <p:cNvSpPr>
            <a:spLocks noGrp="1"/>
          </p:cNvSpPr>
          <p:nvPr>
            <p:ph type="title"/>
          </p:nvPr>
        </p:nvSpPr>
        <p:spPr/>
        <p:txBody>
          <a:bodyPr>
            <a:normAutofit fontScale="90000"/>
          </a:bodyPr>
          <a:lstStyle/>
          <a:p>
            <a:r>
              <a:rPr lang="en-US" dirty="0" smtClean="0"/>
              <a:t>Share splitting (SBI)</a:t>
            </a:r>
            <a:endParaRPr lang="en-US" dirty="0"/>
          </a:p>
        </p:txBody>
      </p:sp>
    </p:spTree>
    <p:extLst>
      <p:ext uri="{BB962C8B-B14F-4D97-AF65-F5344CB8AC3E}">
        <p14:creationId xmlns:p14="http://schemas.microsoft.com/office/powerpoint/2010/main" val="226230404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rmAutofit/>
          </a:bodyPr>
          <a:lstStyle/>
          <a:p>
            <a:pPr marL="914400" indent="-914400">
              <a:buFont typeface="+mj-lt"/>
              <a:buAutoNum type="arabicPeriod"/>
            </a:pPr>
            <a:r>
              <a:rPr lang="en-US" sz="4800" dirty="0"/>
              <a:t>Liquidity to investor (Easier to sell Rs.1 share than Rs.10 share)</a:t>
            </a:r>
          </a:p>
          <a:p>
            <a:pPr marL="914400" indent="-914400">
              <a:buFont typeface="+mj-lt"/>
              <a:buAutoNum type="arabicPeriod"/>
            </a:pPr>
            <a:r>
              <a:rPr lang="en-US" sz="4800" dirty="0" smtClean="0"/>
              <a:t>Increases retail participation</a:t>
            </a:r>
          </a:p>
          <a:p>
            <a:pPr marL="914400" indent="-914400">
              <a:buFont typeface="+mj-lt"/>
              <a:buAutoNum type="arabicPeriod"/>
            </a:pPr>
            <a:r>
              <a:rPr lang="en-US" sz="4800" dirty="0" smtClean="0">
                <a:solidFill>
                  <a:srgbClr val="92D050"/>
                </a:solidFill>
              </a:rPr>
              <a:t>Doesn’t increase </a:t>
            </a:r>
            <a:r>
              <a:rPr lang="en-US" sz="4800" dirty="0" smtClean="0"/>
              <a:t>company’s market capitalization</a:t>
            </a:r>
          </a:p>
          <a:p>
            <a:pPr marL="914400" indent="-914400">
              <a:buFont typeface="+mj-lt"/>
              <a:buAutoNum type="arabicPeriod"/>
            </a:pPr>
            <a:r>
              <a:rPr lang="en-US" sz="4800" dirty="0" smtClean="0">
                <a:solidFill>
                  <a:srgbClr val="92D050"/>
                </a:solidFill>
              </a:rPr>
              <a:t>Doesn’t increase </a:t>
            </a:r>
            <a:r>
              <a:rPr lang="en-US" sz="4800" dirty="0" smtClean="0"/>
              <a:t>company’s value</a:t>
            </a:r>
          </a:p>
          <a:p>
            <a:pPr marL="914400" indent="-914400">
              <a:buFont typeface="+mj-lt"/>
              <a:buAutoNum type="arabicPeriod"/>
            </a:pPr>
            <a:endParaRPr lang="en-US" sz="4800" dirty="0"/>
          </a:p>
        </p:txBody>
      </p:sp>
      <p:sp>
        <p:nvSpPr>
          <p:cNvPr id="7" name="Title 6"/>
          <p:cNvSpPr>
            <a:spLocks noGrp="1"/>
          </p:cNvSpPr>
          <p:nvPr>
            <p:ph type="title"/>
          </p:nvPr>
        </p:nvSpPr>
        <p:spPr/>
        <p:txBody>
          <a:bodyPr>
            <a:normAutofit fontScale="90000"/>
          </a:bodyPr>
          <a:lstStyle/>
          <a:p>
            <a:r>
              <a:rPr lang="en-US" dirty="0" smtClean="0"/>
              <a:t>Why share splitting?</a:t>
            </a:r>
            <a:endParaRPr lang="en-US" dirty="0"/>
          </a:p>
        </p:txBody>
      </p:sp>
    </p:spTree>
    <p:extLst>
      <p:ext uri="{BB962C8B-B14F-4D97-AF65-F5344CB8AC3E}">
        <p14:creationId xmlns:p14="http://schemas.microsoft.com/office/powerpoint/2010/main" val="23259649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58" y="276848"/>
            <a:ext cx="1900261" cy="1900261"/>
          </a:xfrm>
          <a:prstGeom prst="rect">
            <a:avLst/>
          </a:prstGeom>
        </p:spPr>
      </p:pic>
      <p:sp>
        <p:nvSpPr>
          <p:cNvPr id="5" name="TextBox 4"/>
          <p:cNvSpPr txBox="1"/>
          <p:nvPr/>
        </p:nvSpPr>
        <p:spPr>
          <a:xfrm>
            <a:off x="51649" y="2161571"/>
            <a:ext cx="2455881" cy="584775"/>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Rs.5 lakh</a:t>
            </a:r>
          </a:p>
        </p:txBody>
      </p:sp>
      <p:pic>
        <p:nvPicPr>
          <p:cNvPr id="1026" name="Picture 2" descr="http://instituteofprintingtechnology.com/wp/wp-content/uploads/2-color-one-sided-bills-forms-printing-pres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3862" y="0"/>
            <a:ext cx="3158138" cy="216157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024071" y="626813"/>
            <a:ext cx="5375211" cy="1200329"/>
          </a:xfrm>
          <a:prstGeom prst="homePlate">
            <a:avLst/>
          </a:prstGeom>
          <a:solidFill>
            <a:schemeClr val="accent1">
              <a:lumMod val="60000"/>
              <a:lumOff val="40000"/>
            </a:schemeClr>
          </a:solidFill>
          <a:ln>
            <a:solidFill>
              <a:schemeClr val="tx1">
                <a:lumMod val="85000"/>
                <a:lumOff val="15000"/>
              </a:schemeClr>
            </a:solidFill>
          </a:ln>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solidFill>
                  <a:schemeClr val="bg2">
                    <a:lumMod val="25000"/>
                  </a:schemeClr>
                </a:solidFill>
                <a:latin typeface="Arial Black" panose="020B0A04020102020204" pitchFamily="34" charset="0"/>
              </a:rPr>
              <a:t>KVP: ~8 years </a:t>
            </a:r>
          </a:p>
          <a:p>
            <a:pPr algn="ctr"/>
            <a:r>
              <a:rPr lang="en-US" sz="3600" dirty="0" smtClean="0">
                <a:solidFill>
                  <a:schemeClr val="bg2">
                    <a:lumMod val="25000"/>
                  </a:schemeClr>
                </a:solidFill>
                <a:latin typeface="Arial Black" panose="020B0A04020102020204" pitchFamily="34" charset="0"/>
              </a:rPr>
              <a:t>2x money</a:t>
            </a:r>
            <a:endParaRPr lang="en-US" sz="3600" dirty="0">
              <a:solidFill>
                <a:schemeClr val="bg2">
                  <a:lumMod val="25000"/>
                </a:schemeClr>
              </a:solidFill>
              <a:latin typeface="Arial Black" panose="020B0A04020102020204" pitchFamily="34" charset="0"/>
            </a:endParaRPr>
          </a:p>
        </p:txBody>
      </p:sp>
      <p:sp>
        <p:nvSpPr>
          <p:cNvPr id="6" name="TextBox 5"/>
          <p:cNvSpPr txBox="1"/>
          <p:nvPr/>
        </p:nvSpPr>
        <p:spPr>
          <a:xfrm>
            <a:off x="9033862" y="2100015"/>
            <a:ext cx="3158138" cy="646331"/>
          </a:xfrm>
          <a:prstGeom prst="rect">
            <a:avLst/>
          </a:prstGeom>
          <a:solidFill>
            <a:srgbClr val="00206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Rs.10 lakh</a:t>
            </a:r>
          </a:p>
        </p:txBody>
      </p:sp>
      <p:sp>
        <p:nvSpPr>
          <p:cNvPr id="9" name="TextBox 8"/>
          <p:cNvSpPr txBox="1"/>
          <p:nvPr/>
        </p:nvSpPr>
        <p:spPr>
          <a:xfrm>
            <a:off x="7432995" y="3324217"/>
            <a:ext cx="4759005" cy="584775"/>
          </a:xfrm>
          <a:prstGeom prst="rect">
            <a:avLst/>
          </a:prstGeom>
          <a:solidFill>
            <a:schemeClr val="accent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Inflation.. ??</a:t>
            </a:r>
          </a:p>
        </p:txBody>
      </p:sp>
      <p:sp>
        <p:nvSpPr>
          <p:cNvPr id="10" name="TextBox 9"/>
          <p:cNvSpPr txBox="1"/>
          <p:nvPr/>
        </p:nvSpPr>
        <p:spPr>
          <a:xfrm>
            <a:off x="7432995" y="4449733"/>
            <a:ext cx="4759005" cy="1077218"/>
          </a:xfrm>
          <a:prstGeom prst="rect">
            <a:avLst/>
          </a:prstGeom>
          <a:solidFill>
            <a:schemeClr val="accent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Demand uncertainty?</a:t>
            </a: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0259" y="3324216"/>
            <a:ext cx="2202735" cy="2202735"/>
          </a:xfrm>
          <a:prstGeom prst="rect">
            <a:avLst/>
          </a:prstGeom>
        </p:spPr>
      </p:pic>
    </p:spTree>
    <p:extLst>
      <p:ext uri="{BB962C8B-B14F-4D97-AF65-F5344CB8AC3E}">
        <p14:creationId xmlns:p14="http://schemas.microsoft.com/office/powerpoint/2010/main" val="314984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742950" indent="-742950">
              <a:buFont typeface="+mj-lt"/>
              <a:buAutoNum type="arabicPeriod"/>
            </a:pPr>
            <a:r>
              <a:rPr lang="en-US" dirty="0" smtClean="0"/>
              <a:t>Bonds</a:t>
            </a:r>
          </a:p>
          <a:p>
            <a:pPr marL="742950" indent="-742950">
              <a:buFont typeface="+mj-lt"/>
              <a:buAutoNum type="arabicPeriod"/>
            </a:pPr>
            <a:r>
              <a:rPr lang="en-US" dirty="0" smtClean="0"/>
              <a:t>Equities</a:t>
            </a:r>
          </a:p>
          <a:p>
            <a:pPr marL="1200150" lvl="1" indent="-742950">
              <a:buFont typeface="+mj-lt"/>
              <a:buAutoNum type="arabicPeriod"/>
            </a:pPr>
            <a:r>
              <a:rPr lang="en-US" dirty="0" smtClean="0"/>
              <a:t>IPO, book building, E-IPO</a:t>
            </a:r>
          </a:p>
          <a:p>
            <a:pPr marL="1200150" lvl="1" indent="-742950">
              <a:buFont typeface="+mj-lt"/>
              <a:buAutoNum type="arabicPeriod"/>
            </a:pPr>
            <a:r>
              <a:rPr lang="en-US" dirty="0" smtClean="0"/>
              <a:t>Bonus shares</a:t>
            </a:r>
          </a:p>
          <a:p>
            <a:pPr marL="1200150" lvl="1" indent="-742950">
              <a:buFont typeface="+mj-lt"/>
              <a:buAutoNum type="arabicPeriod"/>
            </a:pPr>
            <a:r>
              <a:rPr lang="en-US" dirty="0" smtClean="0"/>
              <a:t>Rights issue</a:t>
            </a:r>
          </a:p>
          <a:p>
            <a:pPr marL="1200150" lvl="1" indent="-742950">
              <a:buFont typeface="+mj-lt"/>
              <a:buAutoNum type="arabicPeriod"/>
            </a:pPr>
            <a:r>
              <a:rPr lang="en-US" dirty="0" smtClean="0"/>
              <a:t>Preferential shares</a:t>
            </a:r>
          </a:p>
          <a:p>
            <a:pPr marL="0" indent="0">
              <a:buNone/>
            </a:pPr>
            <a:r>
              <a:rPr lang="en-US" dirty="0" smtClean="0"/>
              <a:t>NEXT: </a:t>
            </a:r>
          </a:p>
          <a:p>
            <a:pPr marL="0" indent="0">
              <a:buNone/>
            </a:pPr>
            <a:r>
              <a:rPr lang="en-US" dirty="0" smtClean="0">
                <a:solidFill>
                  <a:srgbClr val="FFFF00"/>
                </a:solidFill>
              </a:rPr>
              <a:t>ADR, GDR, Bharat DR, IDR</a:t>
            </a:r>
            <a:endParaRPr lang="en-US" dirty="0">
              <a:solidFill>
                <a:srgbClr val="FFFF00"/>
              </a:solidFill>
            </a:endParaRPr>
          </a:p>
        </p:txBody>
      </p:sp>
    </p:spTree>
    <p:extLst>
      <p:ext uri="{BB962C8B-B14F-4D97-AF65-F5344CB8AC3E}">
        <p14:creationId xmlns:p14="http://schemas.microsoft.com/office/powerpoint/2010/main" val="291342524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5620" y="50904"/>
            <a:ext cx="3823396" cy="286754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7843" y="2918451"/>
            <a:ext cx="2724331" cy="340890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835" y="520967"/>
            <a:ext cx="4000500" cy="2714625"/>
          </a:xfrm>
          <a:prstGeom prst="rect">
            <a:avLst/>
          </a:prstGeom>
        </p:spPr>
      </p:pic>
      <p:sp>
        <p:nvSpPr>
          <p:cNvPr id="5" name="TextBox 4"/>
          <p:cNvSpPr txBox="1"/>
          <p:nvPr/>
        </p:nvSpPr>
        <p:spPr>
          <a:xfrm>
            <a:off x="4325647" y="594348"/>
            <a:ext cx="3675888" cy="1283910"/>
          </a:xfrm>
          <a:prstGeom prst="rightArrow">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ysClr val="windowText" lastClr="000000"/>
                </a:solidFill>
                <a:latin typeface="Franklin Gothic Heavy" panose="020B0903020102020204" pitchFamily="34" charset="0"/>
              </a:rPr>
              <a:t>Shares</a:t>
            </a:r>
            <a:endParaRPr lang="en-US" sz="3600" dirty="0">
              <a:solidFill>
                <a:sysClr val="windowText" lastClr="000000"/>
              </a:solidFill>
              <a:latin typeface="Franklin Gothic Heavy" panose="020B0903020102020204" pitchFamily="34" charset="0"/>
            </a:endParaRPr>
          </a:p>
        </p:txBody>
      </p:sp>
      <p:sp>
        <p:nvSpPr>
          <p:cNvPr id="7" name="TextBox 6"/>
          <p:cNvSpPr txBox="1"/>
          <p:nvPr/>
        </p:nvSpPr>
        <p:spPr>
          <a:xfrm rot="19758780">
            <a:off x="6467856" y="2292783"/>
            <a:ext cx="3675888" cy="2200989"/>
          </a:xfrm>
          <a:prstGeom prst="leftArrow">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6600" dirty="0">
                <a:solidFill>
                  <a:schemeClr val="bg1"/>
                </a:solidFill>
                <a:latin typeface="Franklin Gothic Heavy" panose="020B0903020102020204" pitchFamily="34" charset="0"/>
              </a:rPr>
              <a:t>A</a:t>
            </a:r>
            <a:r>
              <a:rPr lang="en-US" sz="6600" dirty="0" smtClean="0">
                <a:solidFill>
                  <a:schemeClr val="bg1"/>
                </a:solidFill>
                <a:latin typeface="Franklin Gothic Heavy" panose="020B0903020102020204" pitchFamily="34" charset="0"/>
              </a:rPr>
              <a:t>DR</a:t>
            </a:r>
            <a:endParaRPr lang="en-US" sz="6600" dirty="0">
              <a:solidFill>
                <a:schemeClr val="bg1"/>
              </a:solidFill>
              <a:latin typeface="Franklin Gothic Heavy" panose="020B0903020102020204" pitchFamily="34" charset="0"/>
            </a:endParaRPr>
          </a:p>
        </p:txBody>
      </p:sp>
      <p:sp>
        <p:nvSpPr>
          <p:cNvPr id="8" name="TextBox 7"/>
          <p:cNvSpPr txBox="1"/>
          <p:nvPr/>
        </p:nvSpPr>
        <p:spPr>
          <a:xfrm rot="2111085">
            <a:off x="1815493" y="3655693"/>
            <a:ext cx="2750859" cy="1323439"/>
          </a:xfrm>
          <a:prstGeom prst="homePlate">
            <a:avLst/>
          </a:prstGeom>
          <a:solidFill>
            <a:srgbClr val="00B05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4000" dirty="0" smtClean="0">
                <a:solidFill>
                  <a:schemeClr val="bg1"/>
                </a:solidFill>
                <a:latin typeface="Franklin Gothic Heavy" panose="020B0903020102020204" pitchFamily="34" charset="0"/>
              </a:rPr>
              <a:t>Dividend</a:t>
            </a:r>
          </a:p>
          <a:p>
            <a:pPr algn="ctr"/>
            <a:r>
              <a:rPr lang="en-US" sz="4000" dirty="0" smtClean="0">
                <a:solidFill>
                  <a:schemeClr val="bg1"/>
                </a:solidFill>
                <a:latin typeface="Franklin Gothic Heavy" panose="020B0903020102020204" pitchFamily="34" charset="0"/>
              </a:rPr>
              <a:t>$$</a:t>
            </a:r>
            <a:endParaRPr lang="en-US" sz="4000" dirty="0">
              <a:solidFill>
                <a:schemeClr val="bg1"/>
              </a:solidFill>
              <a:latin typeface="Franklin Gothic Heavy" panose="020B0903020102020204" pitchFamily="34" charset="0"/>
            </a:endParaRPr>
          </a:p>
        </p:txBody>
      </p:sp>
      <p:sp>
        <p:nvSpPr>
          <p:cNvPr id="9" name="TextBox 8"/>
          <p:cNvSpPr txBox="1"/>
          <p:nvPr/>
        </p:nvSpPr>
        <p:spPr>
          <a:xfrm>
            <a:off x="3054097" y="6138628"/>
            <a:ext cx="5094998"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Heavy" panose="020B0903020102020204" pitchFamily="34" charset="0"/>
              </a:rPr>
              <a:t>NASDAQ</a:t>
            </a:r>
            <a:endParaRPr lang="en-US" sz="3600" dirty="0">
              <a:latin typeface="Franklin Gothic Heavy" panose="020B0903020102020204" pitchFamily="34" charset="0"/>
            </a:endParaRPr>
          </a:p>
        </p:txBody>
      </p:sp>
    </p:spTree>
    <p:extLst>
      <p:ext uri="{BB962C8B-B14F-4D97-AF65-F5344CB8AC3E}">
        <p14:creationId xmlns:p14="http://schemas.microsoft.com/office/powerpoint/2010/main" val="283796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fontAlgn="ctr"/>
            <a:r>
              <a:rPr lang="en-US" dirty="0"/>
              <a:t>DR : Depository receipt</a:t>
            </a:r>
          </a:p>
          <a:p>
            <a:pPr fontAlgn="ctr"/>
            <a:r>
              <a:rPr lang="en-US" dirty="0" smtClean="0"/>
              <a:t>Kingfisher=&gt; </a:t>
            </a:r>
            <a:r>
              <a:rPr lang="en-US" dirty="0"/>
              <a:t>NASDAQ (SEC permission, accounting norms)</a:t>
            </a:r>
          </a:p>
          <a:p>
            <a:pPr fontAlgn="ctr"/>
            <a:r>
              <a:rPr lang="en-US" dirty="0" smtClean="0"/>
              <a:t>Kingfisher </a:t>
            </a:r>
            <a:r>
              <a:rPr lang="en-US" dirty="0"/>
              <a:t>=&gt; </a:t>
            </a:r>
            <a:r>
              <a:rPr lang="en-US" dirty="0" smtClean="0"/>
              <a:t>Indian </a:t>
            </a:r>
            <a:r>
              <a:rPr lang="en-US" dirty="0"/>
              <a:t>shares </a:t>
            </a:r>
            <a:r>
              <a:rPr lang="en-US" dirty="0" smtClean="0"/>
              <a:t>@Bank of America (investment </a:t>
            </a:r>
            <a:r>
              <a:rPr lang="en-US" dirty="0"/>
              <a:t>banker)</a:t>
            </a:r>
          </a:p>
          <a:p>
            <a:pPr fontAlgn="ctr"/>
            <a:r>
              <a:rPr lang="en-US" dirty="0" err="1" smtClean="0"/>
              <a:t>BoA</a:t>
            </a:r>
            <a:r>
              <a:rPr lang="en-US" dirty="0" smtClean="0"/>
              <a:t> </a:t>
            </a:r>
            <a:r>
              <a:rPr lang="en-US" dirty="0"/>
              <a:t>=&gt; </a:t>
            </a:r>
            <a:r>
              <a:rPr lang="en-US" dirty="0" smtClean="0"/>
              <a:t>Kingfisher </a:t>
            </a:r>
            <a:r>
              <a:rPr lang="en-US" dirty="0"/>
              <a:t>ADR=&gt; NASDAQ</a:t>
            </a:r>
          </a:p>
          <a:p>
            <a:pPr fontAlgn="ctr"/>
            <a:r>
              <a:rPr lang="en-US" dirty="0"/>
              <a:t>10 </a:t>
            </a:r>
            <a:r>
              <a:rPr lang="en-US" dirty="0" err="1"/>
              <a:t>desi</a:t>
            </a:r>
            <a:r>
              <a:rPr lang="en-US" dirty="0"/>
              <a:t> shares = 1 </a:t>
            </a:r>
            <a:r>
              <a:rPr lang="en-US" dirty="0" smtClean="0"/>
              <a:t>ADR [$ paid, $ dividend]</a:t>
            </a:r>
            <a:endParaRPr lang="en-US" dirty="0"/>
          </a:p>
        </p:txBody>
      </p:sp>
      <p:sp>
        <p:nvSpPr>
          <p:cNvPr id="3" name="Title 2"/>
          <p:cNvSpPr>
            <a:spLocks noGrp="1"/>
          </p:cNvSpPr>
          <p:nvPr>
            <p:ph type="title"/>
          </p:nvPr>
        </p:nvSpPr>
        <p:spPr/>
        <p:txBody>
          <a:bodyPr>
            <a:normAutofit fontScale="90000"/>
          </a:bodyPr>
          <a:lstStyle/>
          <a:p>
            <a:r>
              <a:rPr lang="en-US" dirty="0" smtClean="0"/>
              <a:t>ADR GDR</a:t>
            </a:r>
            <a:endParaRPr lang="en-US" dirty="0"/>
          </a:p>
        </p:txBody>
      </p:sp>
    </p:spTree>
    <p:extLst>
      <p:ext uri="{BB962C8B-B14F-4D97-AF65-F5344CB8AC3E}">
        <p14:creationId xmlns:p14="http://schemas.microsoft.com/office/powerpoint/2010/main" val="147515474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fontAlgn="ctr"/>
            <a:r>
              <a:rPr lang="en-US" dirty="0" smtClean="0"/>
              <a:t>GDR</a:t>
            </a:r>
            <a:r>
              <a:rPr lang="en-US" dirty="0"/>
              <a:t>= Global depository receipts @EU</a:t>
            </a:r>
          </a:p>
          <a:p>
            <a:pPr fontAlgn="ctr"/>
            <a:r>
              <a:rPr lang="en-US" dirty="0">
                <a:solidFill>
                  <a:srgbClr val="FFFF00"/>
                </a:solidFill>
              </a:rPr>
              <a:t>1st GDR: </a:t>
            </a:r>
            <a:r>
              <a:rPr lang="en-US" dirty="0"/>
              <a:t>Reliance '92</a:t>
            </a:r>
          </a:p>
          <a:p>
            <a:pPr fontAlgn="ctr"/>
            <a:r>
              <a:rPr lang="en-US" dirty="0">
                <a:solidFill>
                  <a:srgbClr val="FFFF00"/>
                </a:solidFill>
              </a:rPr>
              <a:t>1st ADR: </a:t>
            </a:r>
            <a:r>
              <a:rPr lang="en-US" dirty="0"/>
              <a:t>Infosys </a:t>
            </a:r>
            <a:r>
              <a:rPr lang="en-US" dirty="0" smtClean="0"/>
              <a:t>'99</a:t>
            </a:r>
            <a:endParaRPr lang="en-US" dirty="0"/>
          </a:p>
        </p:txBody>
      </p:sp>
      <p:sp>
        <p:nvSpPr>
          <p:cNvPr id="3" name="Title 2"/>
          <p:cNvSpPr>
            <a:spLocks noGrp="1"/>
          </p:cNvSpPr>
          <p:nvPr>
            <p:ph type="title"/>
          </p:nvPr>
        </p:nvSpPr>
        <p:spPr/>
        <p:txBody>
          <a:bodyPr>
            <a:normAutofit fontScale="90000"/>
          </a:bodyPr>
          <a:lstStyle/>
          <a:p>
            <a:r>
              <a:rPr lang="en-US" dirty="0" smtClean="0"/>
              <a:t>ADR GDR</a:t>
            </a:r>
            <a:endParaRPr lang="en-US" dirty="0"/>
          </a:p>
        </p:txBody>
      </p:sp>
    </p:spTree>
    <p:extLst>
      <p:ext uri="{BB962C8B-B14F-4D97-AF65-F5344CB8AC3E}">
        <p14:creationId xmlns:p14="http://schemas.microsoft.com/office/powerpoint/2010/main" val="216651987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Reduce restrictions on ADR GDR</a:t>
            </a:r>
          </a:p>
          <a:p>
            <a:r>
              <a:rPr lang="en-US" dirty="0" smtClean="0"/>
              <a:t>We’ll introduce Bharat Depository receipts</a:t>
            </a:r>
            <a:endParaRPr lang="en-US" dirty="0"/>
          </a:p>
        </p:txBody>
      </p:sp>
      <p:sp>
        <p:nvSpPr>
          <p:cNvPr id="2" name="Title 1"/>
          <p:cNvSpPr>
            <a:spLocks noGrp="1"/>
          </p:cNvSpPr>
          <p:nvPr>
            <p:ph type="title"/>
          </p:nvPr>
        </p:nvSpPr>
        <p:spPr/>
        <p:txBody>
          <a:bodyPr>
            <a:normAutofit fontScale="90000"/>
          </a:bodyPr>
          <a:lstStyle/>
          <a:p>
            <a:r>
              <a:rPr lang="en-US" dirty="0" smtClean="0"/>
              <a:t>Budget 2014 reform</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6243" y="3095163"/>
            <a:ext cx="2240474" cy="3200677"/>
          </a:xfrm>
          <a:prstGeom prst="rect">
            <a:avLst/>
          </a:prstGeom>
        </p:spPr>
      </p:pic>
    </p:spTree>
    <p:extLst>
      <p:ext uri="{BB962C8B-B14F-4D97-AF65-F5344CB8AC3E}">
        <p14:creationId xmlns:p14="http://schemas.microsoft.com/office/powerpoint/2010/main" val="187187416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5190" y="378092"/>
            <a:ext cx="4762500" cy="28575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16" y="102389"/>
            <a:ext cx="2724331" cy="340890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1346" y="3393277"/>
            <a:ext cx="4000500" cy="2714625"/>
          </a:xfrm>
          <a:prstGeom prst="rect">
            <a:avLst/>
          </a:prstGeom>
        </p:spPr>
      </p:pic>
      <p:sp>
        <p:nvSpPr>
          <p:cNvPr id="5" name="TextBox 4"/>
          <p:cNvSpPr txBox="1"/>
          <p:nvPr/>
        </p:nvSpPr>
        <p:spPr>
          <a:xfrm>
            <a:off x="3307541" y="851578"/>
            <a:ext cx="3675888" cy="1283910"/>
          </a:xfrm>
          <a:prstGeom prst="rightArrow">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ysClr val="windowText" lastClr="000000"/>
                </a:solidFill>
                <a:latin typeface="Franklin Gothic Heavy" panose="020B0903020102020204" pitchFamily="34" charset="0"/>
              </a:rPr>
              <a:t>Shares</a:t>
            </a:r>
            <a:endParaRPr lang="en-US" sz="3600" dirty="0">
              <a:solidFill>
                <a:sysClr val="windowText" lastClr="000000"/>
              </a:solidFill>
              <a:latin typeface="Franklin Gothic Heavy" panose="020B0903020102020204" pitchFamily="34" charset="0"/>
            </a:endParaRPr>
          </a:p>
        </p:txBody>
      </p:sp>
      <p:sp>
        <p:nvSpPr>
          <p:cNvPr id="7" name="TextBox 6"/>
          <p:cNvSpPr txBox="1"/>
          <p:nvPr/>
        </p:nvSpPr>
        <p:spPr>
          <a:xfrm rot="19758780">
            <a:off x="6604330" y="2558123"/>
            <a:ext cx="4292528" cy="2873514"/>
          </a:xfrm>
          <a:prstGeom prst="leftArrow">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4400" dirty="0" smtClean="0">
                <a:solidFill>
                  <a:schemeClr val="bg1"/>
                </a:solidFill>
                <a:latin typeface="Franklin Gothic Heavy" panose="020B0903020102020204" pitchFamily="34" charset="0"/>
              </a:rPr>
              <a:t>IDR</a:t>
            </a:r>
          </a:p>
          <a:p>
            <a:pPr algn="ctr"/>
            <a:r>
              <a:rPr lang="en-US" sz="4400" dirty="0" err="1" smtClean="0">
                <a:solidFill>
                  <a:schemeClr val="bg1"/>
                </a:solidFill>
                <a:latin typeface="Franklin Gothic Heavy" panose="020B0903020102020204" pitchFamily="34" charset="0"/>
              </a:rPr>
              <a:t>Bh.DR</a:t>
            </a:r>
            <a:endParaRPr lang="en-US" sz="4400" dirty="0">
              <a:solidFill>
                <a:schemeClr val="bg1"/>
              </a:solidFill>
              <a:latin typeface="Franklin Gothic Heavy" panose="020B0903020102020204" pitchFamily="34" charset="0"/>
            </a:endParaRPr>
          </a:p>
        </p:txBody>
      </p:sp>
      <p:sp>
        <p:nvSpPr>
          <p:cNvPr id="8" name="TextBox 7"/>
          <p:cNvSpPr txBox="1"/>
          <p:nvPr/>
        </p:nvSpPr>
        <p:spPr>
          <a:xfrm rot="2111085">
            <a:off x="2191655" y="2936502"/>
            <a:ext cx="2750859" cy="707886"/>
          </a:xfrm>
          <a:prstGeom prst="homePlate">
            <a:avLst/>
          </a:prstGeom>
          <a:solidFill>
            <a:srgbClr val="00B05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4000" dirty="0" smtClean="0">
                <a:solidFill>
                  <a:schemeClr val="bg1"/>
                </a:solidFill>
                <a:latin typeface="Franklin Gothic Heavy" panose="020B0903020102020204" pitchFamily="34" charset="0"/>
              </a:rPr>
              <a:t>Dividend</a:t>
            </a:r>
            <a:endParaRPr lang="en-US" sz="4000" dirty="0">
              <a:solidFill>
                <a:schemeClr val="bg1"/>
              </a:solidFill>
              <a:latin typeface="Franklin Gothic Heavy" panose="020B0903020102020204" pitchFamily="34" charset="0"/>
            </a:endParaRPr>
          </a:p>
        </p:txBody>
      </p:sp>
      <p:sp>
        <p:nvSpPr>
          <p:cNvPr id="9" name="TextBox 8"/>
          <p:cNvSpPr txBox="1"/>
          <p:nvPr/>
        </p:nvSpPr>
        <p:spPr>
          <a:xfrm>
            <a:off x="3054097" y="6138628"/>
            <a:ext cx="5094998"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Heavy" panose="020B0903020102020204" pitchFamily="34" charset="0"/>
              </a:rPr>
              <a:t>Indian Stock Exchange</a:t>
            </a:r>
            <a:endParaRPr lang="en-US" sz="3600" dirty="0">
              <a:latin typeface="Franklin Gothic Heavy" panose="020B0903020102020204" pitchFamily="34" charset="0"/>
            </a:endParaRPr>
          </a:p>
        </p:txBody>
      </p:sp>
    </p:spTree>
    <p:extLst>
      <p:ext uri="{BB962C8B-B14F-4D97-AF65-F5344CB8AC3E}">
        <p14:creationId xmlns:p14="http://schemas.microsoft.com/office/powerpoint/2010/main" val="290850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32688"/>
            <a:ext cx="10515600" cy="5262563"/>
          </a:xfrm>
        </p:spPr>
        <p:txBody>
          <a:bodyPr/>
          <a:lstStyle/>
          <a:p>
            <a:r>
              <a:rPr lang="en-US" dirty="0" smtClean="0"/>
              <a:t>2004: IDR permitted</a:t>
            </a:r>
          </a:p>
          <a:p>
            <a:r>
              <a:rPr lang="en-US" dirty="0" smtClean="0"/>
              <a:t>So far only 1, via Standard chartered</a:t>
            </a:r>
          </a:p>
          <a:p>
            <a:r>
              <a:rPr lang="en-US" dirty="0" err="1" smtClean="0"/>
              <a:t>Finmin</a:t>
            </a:r>
            <a:r>
              <a:rPr lang="en-US" dirty="0" smtClean="0"/>
              <a:t>: MS Sahoo panel</a:t>
            </a:r>
            <a:endParaRPr lang="en-US" dirty="0"/>
          </a:p>
          <a:p>
            <a:r>
              <a:rPr lang="en-US" dirty="0"/>
              <a:t>Bharat Depository receipt (</a:t>
            </a:r>
            <a:r>
              <a:rPr lang="en-US" dirty="0" err="1"/>
              <a:t>BhDR</a:t>
            </a:r>
            <a:r>
              <a:rPr lang="en-US" dirty="0"/>
              <a:t>) </a:t>
            </a:r>
          </a:p>
          <a:p>
            <a:r>
              <a:rPr lang="en-US" dirty="0"/>
              <a:t>Both debt and equity</a:t>
            </a:r>
          </a:p>
          <a:p>
            <a:r>
              <a:rPr lang="en-US" dirty="0"/>
              <a:t>IDR will be a </a:t>
            </a:r>
            <a:r>
              <a:rPr lang="en-US" dirty="0" smtClean="0"/>
              <a:t>subpart</a:t>
            </a:r>
          </a:p>
          <a:p>
            <a:endParaRPr lang="en-US" dirty="0" smtClean="0"/>
          </a:p>
        </p:txBody>
      </p:sp>
      <p:sp>
        <p:nvSpPr>
          <p:cNvPr id="2" name="Title 1"/>
          <p:cNvSpPr>
            <a:spLocks noGrp="1"/>
          </p:cNvSpPr>
          <p:nvPr>
            <p:ph type="title"/>
          </p:nvPr>
        </p:nvSpPr>
        <p:spPr>
          <a:xfrm>
            <a:off x="838200" y="112136"/>
            <a:ext cx="10515600" cy="701675"/>
          </a:xfrm>
        </p:spPr>
        <p:txBody>
          <a:bodyPr>
            <a:normAutofit fontScale="90000"/>
          </a:bodyPr>
          <a:lstStyle/>
          <a:p>
            <a:r>
              <a:rPr lang="en-US" dirty="0" smtClean="0"/>
              <a:t>IDR, Bharat Depository receipts</a:t>
            </a:r>
            <a:endParaRPr lang="en-US" dirty="0"/>
          </a:p>
        </p:txBody>
      </p:sp>
    </p:spTree>
    <p:extLst>
      <p:ext uri="{BB962C8B-B14F-4D97-AF65-F5344CB8AC3E}">
        <p14:creationId xmlns:p14="http://schemas.microsoft.com/office/powerpoint/2010/main" val="343552831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Only </a:t>
            </a:r>
            <a:r>
              <a:rPr lang="en-US" dirty="0"/>
              <a:t>SEBI regulation</a:t>
            </a:r>
          </a:p>
          <a:p>
            <a:r>
              <a:rPr lang="en-US" dirty="0" smtClean="0">
                <a:solidFill>
                  <a:srgbClr val="92D050"/>
                </a:solidFill>
              </a:rPr>
              <a:t>Level </a:t>
            </a:r>
            <a:r>
              <a:rPr lang="en-US" dirty="0">
                <a:solidFill>
                  <a:srgbClr val="92D050"/>
                </a:solidFill>
              </a:rPr>
              <a:t>I </a:t>
            </a:r>
            <a:r>
              <a:rPr lang="en-US" dirty="0" smtClean="0"/>
              <a:t>: </a:t>
            </a:r>
            <a:r>
              <a:rPr lang="en-US" dirty="0"/>
              <a:t>sophisticated </a:t>
            </a:r>
            <a:r>
              <a:rPr lang="en-US" dirty="0" smtClean="0"/>
              <a:t>investors</a:t>
            </a:r>
          </a:p>
          <a:p>
            <a:r>
              <a:rPr lang="en-US" dirty="0" smtClean="0">
                <a:solidFill>
                  <a:srgbClr val="92D050"/>
                </a:solidFill>
              </a:rPr>
              <a:t>Level II</a:t>
            </a:r>
            <a:r>
              <a:rPr lang="en-US" dirty="0" smtClean="0"/>
              <a:t>: all investors</a:t>
            </a:r>
          </a:p>
          <a:p>
            <a:r>
              <a:rPr lang="en-US" dirty="0" smtClean="0"/>
              <a:t>Allow Foreign investors</a:t>
            </a:r>
          </a:p>
          <a:p>
            <a:r>
              <a:rPr lang="en-US" dirty="0"/>
              <a:t>More choices for Indian </a:t>
            </a:r>
            <a:r>
              <a:rPr lang="en-US" dirty="0" smtClean="0"/>
              <a:t>investors (Gold CAD)</a:t>
            </a:r>
            <a:endParaRPr lang="en-US" dirty="0"/>
          </a:p>
        </p:txBody>
      </p:sp>
      <p:sp>
        <p:nvSpPr>
          <p:cNvPr id="2" name="Title 1"/>
          <p:cNvSpPr>
            <a:spLocks noGrp="1"/>
          </p:cNvSpPr>
          <p:nvPr>
            <p:ph type="title"/>
          </p:nvPr>
        </p:nvSpPr>
        <p:spPr/>
        <p:txBody>
          <a:bodyPr>
            <a:normAutofit fontScale="90000"/>
          </a:bodyPr>
          <a:lstStyle/>
          <a:p>
            <a:r>
              <a:rPr lang="en-US" dirty="0" smtClean="0"/>
              <a:t>IDR, Bharat Depository receipts</a:t>
            </a:r>
            <a:endParaRPr lang="en-US" dirty="0"/>
          </a:p>
        </p:txBody>
      </p:sp>
    </p:spTree>
    <p:extLst>
      <p:ext uri="{BB962C8B-B14F-4D97-AF65-F5344CB8AC3E}">
        <p14:creationId xmlns:p14="http://schemas.microsoft.com/office/powerpoint/2010/main" val="415046662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Bonds, Equities</a:t>
            </a:r>
          </a:p>
          <a:p>
            <a:r>
              <a:rPr lang="en-US" dirty="0" smtClean="0"/>
              <a:t>IPO, Bonus shares</a:t>
            </a:r>
          </a:p>
          <a:p>
            <a:r>
              <a:rPr lang="en-US" dirty="0" smtClean="0"/>
              <a:t>ADR, GDR, </a:t>
            </a:r>
            <a:r>
              <a:rPr lang="en-US" dirty="0" err="1" smtClean="0"/>
              <a:t>IDR,Bh.DR</a:t>
            </a:r>
            <a:endParaRPr lang="en-US" dirty="0" smtClean="0"/>
          </a:p>
          <a:p>
            <a:pPr marL="0" indent="0">
              <a:buNone/>
            </a:pPr>
            <a:r>
              <a:rPr lang="en-US" dirty="0" smtClean="0"/>
              <a:t>NEXT</a:t>
            </a:r>
          </a:p>
          <a:p>
            <a:pPr marL="0" indent="0">
              <a:buNone/>
            </a:pPr>
            <a:r>
              <a:rPr lang="en-US" sz="6600" dirty="0" smtClean="0">
                <a:solidFill>
                  <a:srgbClr val="FFFF00"/>
                </a:solidFill>
              </a:rPr>
              <a:t>Mutual funds, ETF</a:t>
            </a:r>
          </a:p>
          <a:p>
            <a:pPr marL="0" indent="0">
              <a:buNone/>
            </a:pPr>
            <a:r>
              <a:rPr lang="en-US" sz="6600" dirty="0" smtClean="0">
                <a:solidFill>
                  <a:srgbClr val="FFFF00"/>
                </a:solidFill>
              </a:rPr>
              <a:t>Hedge funds, P-notes</a:t>
            </a:r>
            <a:endParaRPr lang="en-US" sz="6600" dirty="0">
              <a:solidFill>
                <a:srgbClr val="FFFF00"/>
              </a:solidFill>
            </a:endParaRPr>
          </a:p>
        </p:txBody>
      </p:sp>
    </p:spTree>
    <p:extLst>
      <p:ext uri="{BB962C8B-B14F-4D97-AF65-F5344CB8AC3E}">
        <p14:creationId xmlns:p14="http://schemas.microsoft.com/office/powerpoint/2010/main" val="10189211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Mutual fund</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600" y="2750643"/>
            <a:ext cx="3002280" cy="30022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45770">
            <a:off x="3097286" y="790952"/>
            <a:ext cx="1910080" cy="2483104"/>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661092">
            <a:off x="344142" y="1180287"/>
            <a:ext cx="3263748" cy="1151524"/>
          </a:xfrm>
          <a:prstGeom prst="rect">
            <a:avLst/>
          </a:prstGeom>
        </p:spPr>
      </p:pic>
      <p:sp>
        <p:nvSpPr>
          <p:cNvPr id="8" name="TextBox 7"/>
          <p:cNvSpPr txBox="1"/>
          <p:nvPr/>
        </p:nvSpPr>
        <p:spPr>
          <a:xfrm>
            <a:off x="1239520" y="5106592"/>
            <a:ext cx="3675888" cy="1200329"/>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Portfolio (AMC)</a:t>
            </a:r>
            <a:endParaRPr lang="en-US" sz="3600" dirty="0">
              <a:latin typeface="Arial Black" panose="020B0A04020102020204" pitchFamily="34" charset="0"/>
            </a:endParaRPr>
          </a:p>
        </p:txBody>
      </p:sp>
      <p:sp>
        <p:nvSpPr>
          <p:cNvPr id="9" name="TextBox 8"/>
          <p:cNvSpPr txBox="1"/>
          <p:nvPr/>
        </p:nvSpPr>
        <p:spPr>
          <a:xfrm rot="21213415">
            <a:off x="5329302" y="2592732"/>
            <a:ext cx="2247121" cy="1283910"/>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Unit</a:t>
            </a:r>
            <a:endParaRPr lang="en-US" sz="3600" dirty="0">
              <a:latin typeface="Arial Black" panose="020B0A04020102020204" pitchFamily="34" charset="0"/>
            </a:endParaRPr>
          </a:p>
        </p:txBody>
      </p:sp>
      <p:sp>
        <p:nvSpPr>
          <p:cNvPr id="10" name="TextBox 9"/>
          <p:cNvSpPr txBox="1"/>
          <p:nvPr/>
        </p:nvSpPr>
        <p:spPr>
          <a:xfrm rot="21213415">
            <a:off x="5447502" y="3356715"/>
            <a:ext cx="2247121" cy="1283910"/>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Unit</a:t>
            </a:r>
            <a:endParaRPr lang="en-US" sz="3600" dirty="0">
              <a:latin typeface="Arial Black" panose="020B0A04020102020204" pitchFamily="34" charset="0"/>
            </a:endParaRPr>
          </a:p>
        </p:txBody>
      </p:sp>
      <p:sp>
        <p:nvSpPr>
          <p:cNvPr id="11" name="TextBox 10"/>
          <p:cNvSpPr txBox="1"/>
          <p:nvPr/>
        </p:nvSpPr>
        <p:spPr>
          <a:xfrm rot="21213415">
            <a:off x="5565704" y="4120698"/>
            <a:ext cx="2247121" cy="1283910"/>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Unit</a:t>
            </a:r>
            <a:endParaRPr lang="en-US" sz="3600" dirty="0">
              <a:latin typeface="Arial Black" panose="020B0A04020102020204" pitchFamily="34" charset="0"/>
            </a:endParaRP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56916" y="634445"/>
            <a:ext cx="3960364" cy="3960364"/>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8714" y="2657171"/>
            <a:ext cx="3875276" cy="3875276"/>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2080" y="634444"/>
            <a:ext cx="3960364" cy="396036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63878" y="2657170"/>
            <a:ext cx="3875276" cy="3875276"/>
          </a:xfrm>
          <a:prstGeom prst="rect">
            <a:avLst/>
          </a:prstGeom>
        </p:spPr>
      </p:pic>
      <p:sp>
        <p:nvSpPr>
          <p:cNvPr id="16" name="TextBox 15"/>
          <p:cNvSpPr txBox="1"/>
          <p:nvPr/>
        </p:nvSpPr>
        <p:spPr>
          <a:xfrm rot="21160399">
            <a:off x="5090820" y="1281175"/>
            <a:ext cx="2195705" cy="1283910"/>
          </a:xfrm>
          <a:prstGeom prst="leftArrow">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600" dirty="0" smtClean="0">
                <a:latin typeface="Arial Black" panose="020B0A04020102020204" pitchFamily="34" charset="0"/>
              </a:rPr>
              <a:t>NAV</a:t>
            </a:r>
            <a:endParaRPr lang="en-US" sz="3600" dirty="0">
              <a:latin typeface="Arial Black" panose="020B0A04020102020204" pitchFamily="34" charset="0"/>
            </a:endParaRPr>
          </a:p>
        </p:txBody>
      </p:sp>
      <p:sp>
        <p:nvSpPr>
          <p:cNvPr id="17" name="TextBox 16"/>
          <p:cNvSpPr txBox="1"/>
          <p:nvPr/>
        </p:nvSpPr>
        <p:spPr>
          <a:xfrm>
            <a:off x="7775575" y="4255781"/>
            <a:ext cx="3229473" cy="2384405"/>
          </a:xfrm>
          <a:prstGeom prst="leftArrow">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600" dirty="0" smtClean="0">
                <a:latin typeface="Arial Black" panose="020B0A04020102020204" pitchFamily="34" charset="0"/>
              </a:rPr>
              <a:t>EXIT LOAD</a:t>
            </a:r>
            <a:endParaRPr lang="en-US" sz="3600" dirty="0">
              <a:latin typeface="Arial Black" panose="020B0A04020102020204" pitchFamily="34" charset="0"/>
            </a:endParaRPr>
          </a:p>
        </p:txBody>
      </p:sp>
    </p:spTree>
    <p:extLst>
      <p:ext uri="{BB962C8B-B14F-4D97-AF65-F5344CB8AC3E}">
        <p14:creationId xmlns:p14="http://schemas.microsoft.com/office/powerpoint/2010/main" val="98360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7" grpId="0" animBg="1"/>
    </p:bldLst>
  </p:timing>
</p:sld>
</file>

<file path=ppt/theme/theme1.xml><?xml version="1.0" encoding="utf-8"?>
<a:theme xmlns:a="http://schemas.openxmlformats.org/drawingml/2006/main" name="PPT_DARK_Nov_2014">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DARK_Nov_2014" id="{7BE9D934-96B2-414E-A5C3-B8E2F265E583}" vid="{20B0C109-B430-465F-B4CB-A3686962A6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PPT_DARK_Nov_2014</Template>
  <TotalTime>1075</TotalTime>
  <Words>3627</Words>
  <Application>Microsoft Office PowerPoint</Application>
  <PresentationFormat>Widescreen</PresentationFormat>
  <Paragraphs>947</Paragraphs>
  <Slides>124</Slides>
  <Notes>26</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124</vt:i4>
      </vt:variant>
    </vt:vector>
  </HeadingPairs>
  <TitlesOfParts>
    <vt:vector size="139" baseType="lpstr">
      <vt:lpstr>Adobe Gothic Std B</vt:lpstr>
      <vt:lpstr>Kozuka Gothic Pro B</vt:lpstr>
      <vt:lpstr>Arial</vt:lpstr>
      <vt:lpstr>Arial Black</vt:lpstr>
      <vt:lpstr>Calibri</vt:lpstr>
      <vt:lpstr>Calibri Light</vt:lpstr>
      <vt:lpstr>Franklin Gothic Demi</vt:lpstr>
      <vt:lpstr>Franklin Gothic Demi Cond</vt:lpstr>
      <vt:lpstr>Franklin Gothic Heavy</vt:lpstr>
      <vt:lpstr>Franklin Gothic Medium Cond</vt:lpstr>
      <vt:lpstr>Mangal</vt:lpstr>
      <vt:lpstr>Segoe UI Black</vt:lpstr>
      <vt:lpstr>Segoe UI Semibold</vt:lpstr>
      <vt:lpstr>Wingdings</vt:lpstr>
      <vt:lpstr>PPT_DARK_Nov_2014</vt:lpstr>
      <vt:lpstr>PowerPoint Presentation</vt:lpstr>
      <vt:lpstr>PowerPoint Presentation</vt:lpstr>
      <vt:lpstr>Monetary Policy</vt:lpstr>
      <vt:lpstr>PowerPoint Presentation</vt:lpstr>
      <vt:lpstr>Qualitative Tools</vt:lpstr>
      <vt:lpstr>Evolution of Banking Sector</vt:lpstr>
      <vt:lpstr>PowerPoint Presentation</vt:lpstr>
      <vt:lpstr>Financial Market</vt:lpstr>
      <vt:lpstr>PowerPoint Presentation</vt:lpstr>
      <vt:lpstr>PowerPoint Presentation</vt:lpstr>
      <vt:lpstr>Debt</vt:lpstr>
      <vt:lpstr>PowerPoint Presentation</vt:lpstr>
      <vt:lpstr>PowerPoint Presentation</vt:lpstr>
      <vt:lpstr>UPSC 2003</vt:lpstr>
      <vt:lpstr>Debt Instruments ऋण साधन | ऋण विलेख</vt:lpstr>
      <vt:lpstr>Credit Rating</vt:lpstr>
      <vt:lpstr>PowerPoint Presentation</vt:lpstr>
      <vt:lpstr>Credit rating for Sovereign Bonds</vt:lpstr>
      <vt:lpstr>Factors affecting credit rating</vt:lpstr>
      <vt:lpstr>Bond Yield to maturity?</vt:lpstr>
      <vt:lpstr>Bond Yield?</vt:lpstr>
      <vt:lpstr>REMEMBER for MCQs</vt:lpstr>
      <vt:lpstr>Bond Vs Debenture</vt:lpstr>
      <vt:lpstr>Debt instruments Types</vt:lpstr>
      <vt:lpstr>Municipal bonds</vt:lpstr>
      <vt:lpstr>SEBI guidelines 2015</vt:lpstr>
      <vt:lpstr>OFCD</vt:lpstr>
      <vt:lpstr>OFCD</vt:lpstr>
      <vt:lpstr>Debenture: other types</vt:lpstr>
      <vt:lpstr>Debenture: other types</vt:lpstr>
      <vt:lpstr>Inflation Indexed Bonds</vt:lpstr>
      <vt:lpstr>PowerPoint Presentation</vt:lpstr>
      <vt:lpstr>PowerPoint Presentation</vt:lpstr>
      <vt:lpstr>Interest Rate: Real Vs. Nominal</vt:lpstr>
      <vt:lpstr>Investment in gold</vt:lpstr>
      <vt:lpstr>Interest Rate: Real Vs. Nominal</vt:lpstr>
      <vt:lpstr>Why Gold consumption bad?</vt:lpstr>
      <vt:lpstr>How to stop this vicious cycle?</vt:lpstr>
      <vt:lpstr>Inflation indexed bonds</vt:lpstr>
      <vt:lpstr>Inflation indexed bonds</vt:lpstr>
      <vt:lpstr>Inflation indexed bonds</vt:lpstr>
      <vt:lpstr>PowerPoint Presentation</vt:lpstr>
      <vt:lpstr>Inflation indexed bonds</vt:lpstr>
      <vt:lpstr>PowerPoint Presentation</vt:lpstr>
      <vt:lpstr>Interest Rate: Real Vs. Nominal</vt:lpstr>
      <vt:lpstr>Inflation indexed bonds</vt:lpstr>
      <vt:lpstr>Inflation indexed bonds</vt:lpstr>
      <vt:lpstr>Inflation indexed bonds</vt:lpstr>
      <vt:lpstr>PowerPoint Presentation</vt:lpstr>
      <vt:lpstr>losing sheen (January 2015)</vt:lpstr>
      <vt:lpstr>PowerPoint Presentation</vt:lpstr>
      <vt:lpstr>PowerPoint Presentation</vt:lpstr>
      <vt:lpstr>Government borrowing</vt:lpstr>
      <vt:lpstr>Return method differs</vt:lpstr>
      <vt:lpstr>Aptitude: mock question</vt:lpstr>
      <vt:lpstr>Aptitude</vt:lpstr>
      <vt:lpstr>Government borrowing</vt:lpstr>
      <vt:lpstr>Coupon bond:  $50, 6%, 20 years</vt:lpstr>
      <vt:lpstr>Zero coupon bond?</vt:lpstr>
      <vt:lpstr>Bearer Bonds: no names, no records</vt:lpstr>
      <vt:lpstr>PowerPoint Presentation</vt:lpstr>
      <vt:lpstr>Find correct statements</vt:lpstr>
      <vt:lpstr>Money Market  Misc. Terms</vt:lpstr>
      <vt:lpstr>WMA</vt:lpstr>
      <vt:lpstr>Misc. Debt Instruments</vt:lpstr>
      <vt:lpstr>Money Market: Misc. Debt Instruments</vt:lpstr>
      <vt:lpstr>Call money</vt:lpstr>
      <vt:lpstr>PowerPoint Presentation</vt:lpstr>
      <vt:lpstr>Equities</vt:lpstr>
      <vt:lpstr>PowerPoint Presentation</vt:lpstr>
      <vt:lpstr>Equities</vt:lpstr>
      <vt:lpstr>Securities: Debt vs Equity</vt:lpstr>
      <vt:lpstr>Economic activity</vt:lpstr>
      <vt:lpstr>IPO</vt:lpstr>
      <vt:lpstr>Shares Value: Par vs Premium</vt:lpstr>
      <vt:lpstr>PowerPoint Presentation</vt:lpstr>
      <vt:lpstr>Fixed pricing</vt:lpstr>
      <vt:lpstr>#2: Book Building</vt:lpstr>
      <vt:lpstr>Features</vt:lpstr>
      <vt:lpstr>Benefits?</vt:lpstr>
      <vt:lpstr>Retained earning</vt:lpstr>
      <vt:lpstr>What to do with Retained earning?</vt:lpstr>
      <vt:lpstr>Bonus Shares</vt:lpstr>
      <vt:lpstr>Rights Issue</vt:lpstr>
      <vt:lpstr>PowerPoint Presentation</vt:lpstr>
      <vt:lpstr>FPO, Rights issue</vt:lpstr>
      <vt:lpstr>Preferential shares</vt:lpstr>
      <vt:lpstr>Share splitting (SBI)</vt:lpstr>
      <vt:lpstr>Why share splitting?</vt:lpstr>
      <vt:lpstr>PowerPoint Presentation</vt:lpstr>
      <vt:lpstr>PowerPoint Presentation</vt:lpstr>
      <vt:lpstr>ADR GDR</vt:lpstr>
      <vt:lpstr>ADR GDR</vt:lpstr>
      <vt:lpstr>Budget 2014 reform</vt:lpstr>
      <vt:lpstr>PowerPoint Presentation</vt:lpstr>
      <vt:lpstr>IDR, Bharat Depository receipts</vt:lpstr>
      <vt:lpstr>IDR, Bharat Depository receipts</vt:lpstr>
      <vt:lpstr>PowerPoint Presentation</vt:lpstr>
      <vt:lpstr>Mutual fund</vt:lpstr>
      <vt:lpstr>Mutual funds types:</vt:lpstr>
      <vt:lpstr>ETF: Exchange Traded Fund</vt:lpstr>
      <vt:lpstr>ETF different from MF?</vt:lpstr>
      <vt:lpstr>Hedge Fund = pvt MF for HNI</vt:lpstr>
      <vt:lpstr>Hedge Fund</vt:lpstr>
      <vt:lpstr>P-Notes: Participatory Notes</vt:lpstr>
      <vt:lpstr>P-Note: Offshore Derivative Instrument</vt:lpstr>
      <vt:lpstr>PowerPoint Presentation</vt:lpstr>
      <vt:lpstr>P-notes : SEBI</vt:lpstr>
      <vt:lpstr>PowerPoint Presentation</vt:lpstr>
      <vt:lpstr>SEBI on P-Notes</vt:lpstr>
      <vt:lpstr>PowerPoint Presentation</vt:lpstr>
      <vt:lpstr>Derivatives, Options</vt:lpstr>
      <vt:lpstr>PowerPoint Presentation</vt:lpstr>
      <vt:lpstr>Financial instruments: 3 types of</vt:lpstr>
      <vt:lpstr>Derivatives=&gt; Futures/Forward</vt:lpstr>
      <vt:lpstr>Option: CALL option</vt:lpstr>
      <vt:lpstr>CALL OPTION</vt:lpstr>
      <vt:lpstr>CALL option: right to buy</vt:lpstr>
      <vt:lpstr>CALL option: No obligation to buy</vt:lpstr>
      <vt:lpstr>Option: PUT option</vt:lpstr>
      <vt:lpstr>How to memorize?</vt:lpstr>
      <vt:lpstr>Credit Default Swap (CDS)</vt:lpstr>
      <vt:lpstr>Credit Default Swap (CDS)</vt:lpstr>
      <vt:lpstr>PowerPoint Presentation</vt:lpstr>
    </vt:vector>
  </TitlesOfParts>
  <Company>Mrunal.org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Topics</dc:title>
  <dc:creator>Mrunal Patel</dc:creator>
  <cp:lastModifiedBy>Mrunal Patel</cp:lastModifiedBy>
  <cp:revision>793</cp:revision>
  <dcterms:created xsi:type="dcterms:W3CDTF">2014-05-06T16:32:43Z</dcterms:created>
  <dcterms:modified xsi:type="dcterms:W3CDTF">2015-02-12T17:05:24Z</dcterms:modified>
</cp:coreProperties>
</file>